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jpeg"/>
  <Override PartName="/ppt/media/image5.jpg" ContentType="image/jpeg"/>
  <Override PartName="/ppt/media/image6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74" r:id="rId2"/>
    <p:sldId id="396" r:id="rId3"/>
    <p:sldId id="510" r:id="rId4"/>
    <p:sldId id="513" r:id="rId5"/>
    <p:sldId id="491" r:id="rId6"/>
    <p:sldId id="515" r:id="rId7"/>
    <p:sldId id="516" r:id="rId8"/>
    <p:sldId id="490" r:id="rId9"/>
    <p:sldId id="517" r:id="rId10"/>
    <p:sldId id="509" r:id="rId11"/>
    <p:sldId id="498" r:id="rId12"/>
    <p:sldId id="501" r:id="rId13"/>
    <p:sldId id="502" r:id="rId14"/>
    <p:sldId id="494" r:id="rId15"/>
    <p:sldId id="507" r:id="rId16"/>
    <p:sldId id="493" r:id="rId17"/>
    <p:sldId id="496" r:id="rId18"/>
    <p:sldId id="495" r:id="rId19"/>
    <p:sldId id="497" r:id="rId20"/>
    <p:sldId id="503" r:id="rId21"/>
    <p:sldId id="504" r:id="rId22"/>
    <p:sldId id="508" r:id="rId23"/>
    <p:sldId id="506" r:id="rId24"/>
    <p:sldId id="518" r:id="rId25"/>
    <p:sldId id="512" r:id="rId26"/>
    <p:sldId id="511" r:id="rId27"/>
    <p:sldId id="520" r:id="rId28"/>
    <p:sldId id="519" r:id="rId29"/>
    <p:sldId id="480" r:id="rId30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5955" userDrawn="1">
          <p15:clr>
            <a:srgbClr val="A4A3A4"/>
          </p15:clr>
        </p15:guide>
        <p15:guide id="4" pos="285" userDrawn="1">
          <p15:clr>
            <a:srgbClr val="A4A3A4"/>
          </p15:clr>
        </p15:guide>
        <p15:guide id="5" orient="horz" pos="4065" userDrawn="1">
          <p15:clr>
            <a:srgbClr val="A4A3A4"/>
          </p15:clr>
        </p15:guide>
        <p15:guide id="6" orient="horz" pos="119" userDrawn="1">
          <p15:clr>
            <a:srgbClr val="A4A3A4"/>
          </p15:clr>
        </p15:guide>
        <p15:guide id="7" orient="horz" pos="414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orient="horz" pos="686" userDrawn="1">
          <p15:clr>
            <a:srgbClr val="A4A3A4"/>
          </p15:clr>
        </p15:guide>
        <p15:guide id="10" orient="horz" pos="2591" userDrawn="1">
          <p15:clr>
            <a:srgbClr val="A4A3A4"/>
          </p15:clr>
        </p15:guide>
        <p15:guide id="11" orient="horz" pos="1638" userDrawn="1">
          <p15:clr>
            <a:srgbClr val="A4A3A4"/>
          </p15:clr>
        </p15:guide>
        <p15:guide id="12" orient="horz" pos="3067" userDrawn="1">
          <p15:clr>
            <a:srgbClr val="A4A3A4"/>
          </p15:clr>
        </p15:guide>
        <p15:guide id="13" pos="2145" userDrawn="1">
          <p15:clr>
            <a:srgbClr val="A4A3A4"/>
          </p15:clr>
        </p15:guide>
        <p15:guide id="14" pos="4027" userDrawn="1">
          <p15:clr>
            <a:srgbClr val="A4A3A4"/>
          </p15:clr>
        </p15:guide>
        <p15:guide id="15" pos="398" userDrawn="1">
          <p15:clr>
            <a:srgbClr val="A4A3A4"/>
          </p15:clr>
        </p15:guide>
        <p15:guide id="16" pos="5842" userDrawn="1">
          <p15:clr>
            <a:srgbClr val="A4A3A4"/>
          </p15:clr>
        </p15:guide>
        <p15:guide id="17" orient="horz" pos="520">
          <p15:clr>
            <a:srgbClr val="A4A3A4"/>
          </p15:clr>
        </p15:guide>
        <p15:guide id="18" orient="horz" pos="3842">
          <p15:clr>
            <a:srgbClr val="A4A3A4"/>
          </p15:clr>
        </p15:guide>
        <p15:guide id="19" orient="horz" pos="124">
          <p15:clr>
            <a:srgbClr val="A4A3A4"/>
          </p15:clr>
        </p15:guide>
        <p15:guide id="20" orient="horz" pos="408">
          <p15:clr>
            <a:srgbClr val="A4A3A4"/>
          </p15:clr>
        </p15:guide>
        <p15:guide id="21" orient="horz" pos="1024">
          <p15:clr>
            <a:srgbClr val="A4A3A4"/>
          </p15:clr>
        </p15:guide>
        <p15:guide id="22" orient="horz" pos="670">
          <p15:clr>
            <a:srgbClr val="A4A3A4"/>
          </p15:clr>
        </p15:guide>
        <p15:guide id="23" orient="horz" pos="3018">
          <p15:clr>
            <a:srgbClr val="A4A3A4"/>
          </p15:clr>
        </p15:guide>
        <p15:guide id="24" orient="horz" pos="1966">
          <p15:clr>
            <a:srgbClr val="A4A3A4"/>
          </p15:clr>
        </p15:guide>
        <p15:guide id="25" orient="horz" pos="1531">
          <p15:clr>
            <a:srgbClr val="A4A3A4"/>
          </p15:clr>
        </p15:guide>
        <p15:guide id="26" pos="4125">
          <p15:clr>
            <a:srgbClr val="A4A3A4"/>
          </p15:clr>
        </p15:guide>
        <p15:guide id="27" pos="289">
          <p15:clr>
            <a:srgbClr val="A4A3A4"/>
          </p15:clr>
        </p15:guide>
        <p15:guide id="28" pos="4378">
          <p15:clr>
            <a:srgbClr val="A4A3A4"/>
          </p15:clr>
        </p15:guide>
        <p15:guide id="29" pos="2863">
          <p15:clr>
            <a:srgbClr val="A4A3A4"/>
          </p15:clr>
        </p15:guide>
        <p15:guide id="30" pos="15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10" autoAdjust="0"/>
    <p:restoredTop sz="99886" autoAdjust="0"/>
  </p:normalViewPr>
  <p:slideViewPr>
    <p:cSldViewPr snapToGrid="0" showGuides="1">
      <p:cViewPr varScale="1">
        <p:scale>
          <a:sx n="119" d="100"/>
          <a:sy n="119" d="100"/>
        </p:scale>
        <p:origin x="1532" y="68"/>
      </p:cViewPr>
      <p:guideLst>
        <p:guide orient="horz" pos="2160"/>
        <p:guide pos="3120"/>
        <p:guide pos="5955"/>
        <p:guide pos="285"/>
        <p:guide orient="horz" pos="4065"/>
        <p:guide orient="horz" pos="119"/>
        <p:guide orient="horz" pos="414"/>
        <p:guide orient="horz" pos="504"/>
        <p:guide orient="horz" pos="686"/>
        <p:guide orient="horz" pos="2591"/>
        <p:guide orient="horz" pos="1638"/>
        <p:guide orient="horz" pos="3067"/>
        <p:guide pos="2145"/>
        <p:guide pos="4027"/>
        <p:guide pos="398"/>
        <p:guide pos="5842"/>
        <p:guide orient="horz" pos="520"/>
        <p:guide orient="horz" pos="3842"/>
        <p:guide orient="horz" pos="124"/>
        <p:guide orient="horz" pos="408"/>
        <p:guide orient="horz" pos="1024"/>
        <p:guide orient="horz" pos="670"/>
        <p:guide orient="horz" pos="3018"/>
        <p:guide orient="horz" pos="1966"/>
        <p:guide orient="horz" pos="1531"/>
        <p:guide pos="4125"/>
        <p:guide pos="289"/>
        <p:guide pos="4378"/>
        <p:guide pos="2863"/>
        <p:guide pos="153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812"/>
    </p:cViewPr>
  </p:sorterViewPr>
  <p:notesViewPr>
    <p:cSldViewPr snapToGrid="0">
      <p:cViewPr varScale="1">
        <p:scale>
          <a:sx n="56" d="100"/>
          <a:sy n="56" d="100"/>
        </p:scale>
        <p:origin x="2342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F622F2-3762-4D85-93A6-993B1930174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C0B44C-7A88-4388-B27A-1AF44B531F95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Anycast</a:t>
          </a:r>
          <a:r>
            <a:rPr lang="en-US" dirty="0" smtClean="0"/>
            <a:t> </a:t>
          </a:r>
          <a:r>
            <a:rPr lang="ko-KR" altLang="en-US" dirty="0" smtClean="0"/>
            <a:t>방식</a:t>
          </a:r>
          <a:endParaRPr lang="en-US" dirty="0"/>
        </a:p>
      </dgm:t>
    </dgm:pt>
    <dgm:pt modelId="{97D47DC7-3EDB-4AB7-9B41-1FCB3035235B}" type="parTrans" cxnId="{742266DE-9001-467C-9BF2-2EB29F5F0763}">
      <dgm:prSet/>
      <dgm:spPr/>
      <dgm:t>
        <a:bodyPr/>
        <a:lstStyle/>
        <a:p>
          <a:endParaRPr lang="en-US"/>
        </a:p>
      </dgm:t>
    </dgm:pt>
    <dgm:pt modelId="{3D7FF4DD-D5F7-47B0-AD02-AE2C3BA74DEA}" type="sibTrans" cxnId="{742266DE-9001-467C-9BF2-2EB29F5F0763}">
      <dgm:prSet/>
      <dgm:spPr/>
      <dgm:t>
        <a:bodyPr/>
        <a:lstStyle/>
        <a:p>
          <a:endParaRPr lang="en-US"/>
        </a:p>
      </dgm:t>
    </dgm:pt>
    <dgm:pt modelId="{CF2F1607-E3A6-4418-ADEF-BB0603638EF3}">
      <dgm:prSet phldrT="[Text]"/>
      <dgm:spPr/>
      <dgm:t>
        <a:bodyPr/>
        <a:lstStyle/>
        <a:p>
          <a:r>
            <a:rPr lang="ko-KR" altLang="en-US" dirty="0" smtClean="0"/>
            <a:t>네트워크 최단 경로를 사용하는 방식이나 </a:t>
          </a:r>
          <a:r>
            <a:rPr lang="en-US" altLang="ko-KR" b="1" dirty="0" smtClean="0">
              <a:solidFill>
                <a:srgbClr val="FF0000"/>
              </a:solidFill>
            </a:rPr>
            <a:t>BGP path</a:t>
          </a:r>
          <a:r>
            <a:rPr lang="ko-KR" altLang="en-US" b="1" dirty="0" smtClean="0">
              <a:solidFill>
                <a:srgbClr val="FF0000"/>
              </a:solidFill>
            </a:rPr>
            <a:t>가 불안정한 경우 서비스 장애 및  </a:t>
          </a:r>
          <a:r>
            <a:rPr lang="en-US" altLang="ko-KR" b="1" dirty="0" smtClean="0">
              <a:solidFill>
                <a:srgbClr val="FF0000"/>
              </a:solidFill>
            </a:rPr>
            <a:t>Latency </a:t>
          </a:r>
          <a:r>
            <a:rPr lang="ko-KR" altLang="en-US" b="1" dirty="0" smtClean="0">
              <a:solidFill>
                <a:srgbClr val="FF0000"/>
              </a:solidFill>
            </a:rPr>
            <a:t>정보 반영하지 못함 </a:t>
          </a:r>
          <a:endParaRPr lang="en-US" b="1" dirty="0">
            <a:solidFill>
              <a:srgbClr val="FF0000"/>
            </a:solidFill>
          </a:endParaRPr>
        </a:p>
      </dgm:t>
    </dgm:pt>
    <dgm:pt modelId="{7B0AEF88-59F5-4070-BF91-38214095A5FF}" type="parTrans" cxnId="{5E409D93-89DF-4BB3-A0CF-C2E1037B8526}">
      <dgm:prSet/>
      <dgm:spPr/>
      <dgm:t>
        <a:bodyPr/>
        <a:lstStyle/>
        <a:p>
          <a:endParaRPr lang="en-US"/>
        </a:p>
      </dgm:t>
    </dgm:pt>
    <dgm:pt modelId="{D03BE843-C286-4ABF-A0A4-8FA3B4013069}" type="sibTrans" cxnId="{5E409D93-89DF-4BB3-A0CF-C2E1037B8526}">
      <dgm:prSet/>
      <dgm:spPr/>
      <dgm:t>
        <a:bodyPr/>
        <a:lstStyle/>
        <a:p>
          <a:endParaRPr lang="en-US"/>
        </a:p>
      </dgm:t>
    </dgm:pt>
    <dgm:pt modelId="{464A273D-39C8-48EB-A72E-11A36B57F9F7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ko-KR" dirty="0" smtClean="0"/>
            <a:t>DNS </a:t>
          </a:r>
          <a:r>
            <a:rPr lang="ko-KR" altLang="en-US" dirty="0" smtClean="0"/>
            <a:t>방식</a:t>
          </a:r>
          <a:endParaRPr lang="en-US" dirty="0"/>
        </a:p>
      </dgm:t>
    </dgm:pt>
    <dgm:pt modelId="{17F3CFDE-EBDD-4BCA-9C2A-C46B1D87ACFD}" type="parTrans" cxnId="{74B92F67-A877-4BFA-ABAD-2C1FB90F8450}">
      <dgm:prSet/>
      <dgm:spPr/>
      <dgm:t>
        <a:bodyPr/>
        <a:lstStyle/>
        <a:p>
          <a:endParaRPr lang="en-US"/>
        </a:p>
      </dgm:t>
    </dgm:pt>
    <dgm:pt modelId="{F9B8E82F-233F-4C59-9708-FB1B8F278555}" type="sibTrans" cxnId="{74B92F67-A877-4BFA-ABAD-2C1FB90F8450}">
      <dgm:prSet/>
      <dgm:spPr/>
      <dgm:t>
        <a:bodyPr/>
        <a:lstStyle/>
        <a:p>
          <a:endParaRPr lang="en-US"/>
        </a:p>
      </dgm:t>
    </dgm:pt>
    <dgm:pt modelId="{2502F41B-CA4C-4FE4-8098-0694E30E3821}">
      <dgm:prSet phldrT="[Text]"/>
      <dgm:spPr/>
      <dgm:t>
        <a:bodyPr/>
        <a:lstStyle/>
        <a:p>
          <a:r>
            <a:rPr lang="ko-KR" altLang="en-US" dirty="0" smtClean="0"/>
            <a:t>클라이언트의 </a:t>
          </a:r>
          <a:r>
            <a:rPr lang="en-US" altLang="ko-KR" dirty="0" smtClean="0"/>
            <a:t>DNS </a:t>
          </a:r>
          <a:r>
            <a:rPr lang="ko-KR" altLang="en-US" dirty="0" smtClean="0"/>
            <a:t>요청에 대해 </a:t>
          </a:r>
          <a:r>
            <a:rPr lang="en-US" altLang="ko-KR" dirty="0" smtClean="0"/>
            <a:t>Metric</a:t>
          </a:r>
          <a:r>
            <a:rPr lang="ko-KR" altLang="en-US" dirty="0" smtClean="0"/>
            <a:t>을 고려하여 </a:t>
          </a:r>
          <a:r>
            <a:rPr lang="en-US" altLang="ko-KR" dirty="0" err="1" smtClean="0"/>
            <a:t>PoP</a:t>
          </a:r>
          <a:r>
            <a:rPr lang="en-US" altLang="ko-KR" dirty="0" smtClean="0"/>
            <a:t> </a:t>
          </a:r>
          <a:r>
            <a:rPr lang="ko-KR" altLang="en-US" dirty="0" smtClean="0"/>
            <a:t>선정</a:t>
          </a:r>
          <a:endParaRPr lang="en-US" dirty="0"/>
        </a:p>
      </dgm:t>
    </dgm:pt>
    <dgm:pt modelId="{4165EA94-239F-46A8-9458-FFD00B2412D2}" type="parTrans" cxnId="{5B60A38E-09D6-43C4-AD79-732F40D4DCCC}">
      <dgm:prSet/>
      <dgm:spPr/>
      <dgm:t>
        <a:bodyPr/>
        <a:lstStyle/>
        <a:p>
          <a:endParaRPr lang="en-US"/>
        </a:p>
      </dgm:t>
    </dgm:pt>
    <dgm:pt modelId="{79C627AA-AF08-4D84-B300-7D28C76795AE}" type="sibTrans" cxnId="{5B60A38E-09D6-43C4-AD79-732F40D4DCCC}">
      <dgm:prSet/>
      <dgm:spPr/>
      <dgm:t>
        <a:bodyPr/>
        <a:lstStyle/>
        <a:p>
          <a:endParaRPr lang="en-US"/>
        </a:p>
      </dgm:t>
    </dgm:pt>
    <dgm:pt modelId="{AAA827DA-572D-487D-ABE1-D596D31A0199}">
      <dgm:prSet phldrT="[Text]"/>
      <dgm:spPr/>
      <dgm:t>
        <a:bodyPr/>
        <a:lstStyle/>
        <a:p>
          <a:r>
            <a:rPr lang="en-US" altLang="ko-KR" dirty="0" smtClean="0"/>
            <a:t>Metrics: </a:t>
          </a:r>
          <a:r>
            <a:rPr lang="en-US" altLang="ko-KR" dirty="0" err="1" smtClean="0"/>
            <a:t>PoP</a:t>
          </a:r>
          <a:r>
            <a:rPr lang="en-US" altLang="ko-KR" dirty="0" smtClean="0"/>
            <a:t> </a:t>
          </a:r>
          <a:r>
            <a:rPr lang="ko-KR" altLang="en-US" dirty="0" smtClean="0"/>
            <a:t>부하상태</a:t>
          </a:r>
          <a:r>
            <a:rPr lang="en-US" altLang="ko-KR" dirty="0" smtClean="0"/>
            <a:t>, Latency, </a:t>
          </a:r>
          <a:r>
            <a:rPr lang="ko-KR" altLang="en-US" dirty="0" smtClean="0"/>
            <a:t>지리적</a:t>
          </a:r>
          <a:r>
            <a:rPr lang="en-US" altLang="ko-KR" dirty="0" smtClean="0"/>
            <a:t>/</a:t>
          </a:r>
          <a:r>
            <a:rPr lang="ko-KR" altLang="en-US" dirty="0" smtClean="0"/>
            <a:t>네트웍 거리</a:t>
          </a:r>
          <a:r>
            <a:rPr lang="en-US" altLang="ko-KR" dirty="0" smtClean="0"/>
            <a:t>, </a:t>
          </a:r>
          <a:r>
            <a:rPr lang="en-US" altLang="ko-KR" b="1" i="1" u="sng" dirty="0" err="1" smtClean="0">
              <a:solidFill>
                <a:srgbClr val="FF0000"/>
              </a:solidFill>
            </a:rPr>
            <a:t>PoP</a:t>
          </a:r>
          <a:r>
            <a:rPr lang="en-US" altLang="ko-KR" b="1" i="1" u="sng" dirty="0" smtClean="0">
              <a:solidFill>
                <a:srgbClr val="FF0000"/>
              </a:solidFill>
            </a:rPr>
            <a:t> Cost</a:t>
          </a:r>
          <a:endParaRPr lang="en-US" b="1" dirty="0">
            <a:solidFill>
              <a:srgbClr val="FF0000"/>
            </a:solidFill>
          </a:endParaRPr>
        </a:p>
      </dgm:t>
    </dgm:pt>
    <dgm:pt modelId="{A39411AB-7183-438F-8E48-00F2052A282D}" type="parTrans" cxnId="{0D6B1386-2CB5-4615-AE49-271E9A12D3F3}">
      <dgm:prSet/>
      <dgm:spPr/>
      <dgm:t>
        <a:bodyPr/>
        <a:lstStyle/>
        <a:p>
          <a:endParaRPr lang="en-US"/>
        </a:p>
      </dgm:t>
    </dgm:pt>
    <dgm:pt modelId="{725A2538-3764-4FA5-83CB-6A7FA0D67948}" type="sibTrans" cxnId="{0D6B1386-2CB5-4615-AE49-271E9A12D3F3}">
      <dgm:prSet/>
      <dgm:spPr/>
      <dgm:t>
        <a:bodyPr/>
        <a:lstStyle/>
        <a:p>
          <a:endParaRPr lang="en-US"/>
        </a:p>
      </dgm:t>
    </dgm:pt>
    <dgm:pt modelId="{BAD53585-2B3F-42FF-BABF-4882825C1074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AWS CloudFront</a:t>
          </a:r>
          <a:endParaRPr lang="en-US" dirty="0"/>
        </a:p>
      </dgm:t>
    </dgm:pt>
    <dgm:pt modelId="{E1E13F0C-A0CA-41F1-86C0-A5FE1C8B678F}" type="parTrans" cxnId="{3FF68877-CE7A-4855-B374-2C78F062A235}">
      <dgm:prSet/>
      <dgm:spPr/>
      <dgm:t>
        <a:bodyPr/>
        <a:lstStyle/>
        <a:p>
          <a:endParaRPr lang="en-US"/>
        </a:p>
      </dgm:t>
    </dgm:pt>
    <dgm:pt modelId="{4CC338C0-FEE9-44B1-B1A0-51BC20B22112}" type="sibTrans" cxnId="{3FF68877-CE7A-4855-B374-2C78F062A235}">
      <dgm:prSet/>
      <dgm:spPr/>
      <dgm:t>
        <a:bodyPr/>
        <a:lstStyle/>
        <a:p>
          <a:endParaRPr lang="en-US"/>
        </a:p>
      </dgm:t>
    </dgm:pt>
    <dgm:pt modelId="{DB031112-ED9F-4F4E-BB57-97FE202799EB}">
      <dgm:prSet phldrT="[Text]"/>
      <dgm:spPr/>
      <dgm:t>
        <a:bodyPr/>
        <a:lstStyle/>
        <a:p>
          <a:r>
            <a:rPr lang="en-US" b="0" i="0" u="none" dirty="0" smtClean="0">
              <a:solidFill>
                <a:srgbClr val="0070C0"/>
              </a:solidFill>
            </a:rPr>
            <a:t>DNS </a:t>
          </a:r>
          <a:r>
            <a:rPr lang="ko-KR" altLang="en-US" b="0" i="0" u="none" dirty="0" smtClean="0">
              <a:solidFill>
                <a:srgbClr val="0070C0"/>
              </a:solidFill>
            </a:rPr>
            <a:t>방식을 사용</a:t>
          </a:r>
          <a:endParaRPr lang="en-US" b="0" i="0" u="none" dirty="0">
            <a:solidFill>
              <a:srgbClr val="0070C0"/>
            </a:solidFill>
          </a:endParaRPr>
        </a:p>
      </dgm:t>
    </dgm:pt>
    <dgm:pt modelId="{392AB86D-3109-44D1-8973-305A7DE549C5}" type="parTrans" cxnId="{C9850D16-A69F-4D98-AD40-71AFB2233BB3}">
      <dgm:prSet/>
      <dgm:spPr/>
      <dgm:t>
        <a:bodyPr/>
        <a:lstStyle/>
        <a:p>
          <a:endParaRPr lang="en-US"/>
        </a:p>
      </dgm:t>
    </dgm:pt>
    <dgm:pt modelId="{6A924B8F-610B-4698-8A30-0B92E1A3EC76}" type="sibTrans" cxnId="{C9850D16-A69F-4D98-AD40-71AFB2233BB3}">
      <dgm:prSet/>
      <dgm:spPr/>
      <dgm:t>
        <a:bodyPr/>
        <a:lstStyle/>
        <a:p>
          <a:endParaRPr lang="en-US"/>
        </a:p>
      </dgm:t>
    </dgm:pt>
    <dgm:pt modelId="{E928B465-F4DB-4BD0-84CA-45312B2A6FFA}">
      <dgm:prSet phldrT="[Text]"/>
      <dgm:spPr/>
      <dgm:t>
        <a:bodyPr/>
        <a:lstStyle/>
        <a:p>
          <a:r>
            <a:rPr lang="ko-KR" altLang="en-US" dirty="0" smtClean="0"/>
            <a:t>서비스 호스트네임에 대해 모든 </a:t>
          </a:r>
          <a:r>
            <a:rPr lang="en-US" altLang="ko-KR" dirty="0" err="1" smtClean="0"/>
            <a:t>PoP</a:t>
          </a:r>
          <a:r>
            <a:rPr lang="ko-KR" altLang="en-US" dirty="0" smtClean="0"/>
            <a:t>이 동일한 </a:t>
          </a:r>
          <a:r>
            <a:rPr lang="en-US" altLang="ko-KR" dirty="0" smtClean="0"/>
            <a:t>IP</a:t>
          </a:r>
          <a:r>
            <a:rPr lang="ko-KR" altLang="en-US" dirty="0" smtClean="0"/>
            <a:t>를 사용하여 클라이언트가 </a:t>
          </a:r>
          <a:r>
            <a:rPr lang="en-US" altLang="ko-KR" b="1" dirty="0" smtClean="0"/>
            <a:t>BGP path</a:t>
          </a:r>
          <a:r>
            <a:rPr lang="ko-KR" altLang="en-US" b="1" dirty="0" smtClean="0"/>
            <a:t> 에 따른</a:t>
          </a:r>
          <a:r>
            <a:rPr lang="ko-KR" altLang="en-US" dirty="0" smtClean="0"/>
            <a:t> 가까운 </a:t>
          </a:r>
          <a:r>
            <a:rPr lang="en-US" altLang="ko-KR" dirty="0" err="1" smtClean="0"/>
            <a:t>PoP</a:t>
          </a:r>
          <a:r>
            <a:rPr lang="ko-KR" altLang="en-US" dirty="0" smtClean="0"/>
            <a:t>에 접속하게 하는 기술</a:t>
          </a:r>
          <a:endParaRPr lang="en-US" b="0" dirty="0">
            <a:solidFill>
              <a:schemeClr val="tx1"/>
            </a:solidFill>
          </a:endParaRPr>
        </a:p>
      </dgm:t>
    </dgm:pt>
    <dgm:pt modelId="{B6ACDB06-3084-420E-8181-BC614847A81A}" type="parTrans" cxnId="{591FAEBB-691D-42E0-9FDD-BBE00DA1EB32}">
      <dgm:prSet/>
      <dgm:spPr/>
      <dgm:t>
        <a:bodyPr/>
        <a:lstStyle/>
        <a:p>
          <a:endParaRPr lang="en-US"/>
        </a:p>
      </dgm:t>
    </dgm:pt>
    <dgm:pt modelId="{3A071E34-382C-4D38-84C1-7321C81A7018}" type="sibTrans" cxnId="{591FAEBB-691D-42E0-9FDD-BBE00DA1EB32}">
      <dgm:prSet/>
      <dgm:spPr/>
      <dgm:t>
        <a:bodyPr/>
        <a:lstStyle/>
        <a:p>
          <a:endParaRPr lang="en-US"/>
        </a:p>
      </dgm:t>
    </dgm:pt>
    <dgm:pt modelId="{898FA6A3-392F-42A0-9E3A-13283A3B8745}">
      <dgm:prSet phldrT="[Text]"/>
      <dgm:spPr/>
      <dgm:t>
        <a:bodyPr/>
        <a:lstStyle/>
        <a:p>
          <a:endParaRPr lang="en-US" dirty="0">
            <a:solidFill>
              <a:srgbClr val="0070C0"/>
            </a:solidFill>
          </a:endParaRPr>
        </a:p>
      </dgm:t>
    </dgm:pt>
    <dgm:pt modelId="{C07DBA71-1139-4395-8908-DB9A2471424E}" type="sibTrans" cxnId="{6ABBC295-A052-4347-A2C0-DBBB0F4227D5}">
      <dgm:prSet/>
      <dgm:spPr/>
      <dgm:t>
        <a:bodyPr/>
        <a:lstStyle/>
        <a:p>
          <a:endParaRPr lang="en-US"/>
        </a:p>
      </dgm:t>
    </dgm:pt>
    <dgm:pt modelId="{D25FE4CA-4714-4A9F-92DD-271CC571DFF6}" type="parTrans" cxnId="{6ABBC295-A052-4347-A2C0-DBBB0F4227D5}">
      <dgm:prSet/>
      <dgm:spPr/>
      <dgm:t>
        <a:bodyPr/>
        <a:lstStyle/>
        <a:p>
          <a:endParaRPr lang="en-US"/>
        </a:p>
      </dgm:t>
    </dgm:pt>
    <dgm:pt modelId="{B1812709-4C6B-412A-8C13-8E475E6826FB}">
      <dgm:prSet phldrT="[Text]"/>
      <dgm:spPr/>
      <dgm:t>
        <a:bodyPr/>
        <a:lstStyle/>
        <a:p>
          <a:r>
            <a:rPr lang="ko-KR" altLang="en-US" b="1" dirty="0" smtClean="0">
              <a:solidFill>
                <a:srgbClr val="FF0000"/>
              </a:solidFill>
            </a:rPr>
            <a:t>대부분의 </a:t>
          </a:r>
          <a:r>
            <a:rPr lang="en-US" altLang="ko-KR" b="1" dirty="0" smtClean="0">
              <a:solidFill>
                <a:srgbClr val="FF0000"/>
              </a:solidFill>
            </a:rPr>
            <a:t>CDN </a:t>
          </a:r>
          <a:r>
            <a:rPr lang="ko-KR" altLang="en-US" b="1" dirty="0" smtClean="0">
              <a:solidFill>
                <a:srgbClr val="FF0000"/>
              </a:solidFill>
            </a:rPr>
            <a:t>업체는 </a:t>
          </a:r>
          <a:r>
            <a:rPr lang="en-US" altLang="ko-KR" b="1" dirty="0" err="1" smtClean="0">
              <a:solidFill>
                <a:srgbClr val="FF0000"/>
              </a:solidFill>
            </a:rPr>
            <a:t>PoP</a:t>
          </a:r>
          <a:r>
            <a:rPr lang="en-US" altLang="ko-KR" b="1" dirty="0" smtClean="0">
              <a:solidFill>
                <a:srgbClr val="FF0000"/>
              </a:solidFill>
            </a:rPr>
            <a:t> Cost</a:t>
          </a:r>
          <a:r>
            <a:rPr lang="ko-KR" altLang="en-US" b="1" dirty="0" smtClean="0">
              <a:solidFill>
                <a:srgbClr val="FF0000"/>
              </a:solidFill>
            </a:rPr>
            <a:t>를 고려한 서비스별 차등 라우팅룰 적용</a:t>
          </a:r>
          <a:endParaRPr lang="en-US" b="1" dirty="0">
            <a:solidFill>
              <a:srgbClr val="FF0000"/>
            </a:solidFill>
          </a:endParaRPr>
        </a:p>
      </dgm:t>
    </dgm:pt>
    <dgm:pt modelId="{45158FE6-0453-4199-A58D-278685E67409}" type="parTrans" cxnId="{937D070A-E2CE-453E-AB0B-660A1F8F63A7}">
      <dgm:prSet/>
      <dgm:spPr/>
      <dgm:t>
        <a:bodyPr/>
        <a:lstStyle/>
        <a:p>
          <a:endParaRPr lang="en-US"/>
        </a:p>
      </dgm:t>
    </dgm:pt>
    <dgm:pt modelId="{6C360135-4AD7-436E-8C3B-53C6CBBBC445}" type="sibTrans" cxnId="{937D070A-E2CE-453E-AB0B-660A1F8F63A7}">
      <dgm:prSet/>
      <dgm:spPr/>
      <dgm:t>
        <a:bodyPr/>
        <a:lstStyle/>
        <a:p>
          <a:endParaRPr lang="en-US"/>
        </a:p>
      </dgm:t>
    </dgm:pt>
    <dgm:pt modelId="{D36BFC30-DDC2-4886-A3A3-277A38B4FB3F}">
      <dgm:prSet phldrT="[Text]"/>
      <dgm:spPr/>
      <dgm:t>
        <a:bodyPr/>
        <a:lstStyle/>
        <a:p>
          <a:r>
            <a:rPr lang="ko-KR" altLang="en-US" b="0" i="0" u="none" dirty="0" smtClean="0">
              <a:solidFill>
                <a:srgbClr val="0070C0"/>
              </a:solidFill>
            </a:rPr>
            <a:t>클라이언트와 </a:t>
          </a:r>
          <a:r>
            <a:rPr lang="en-US" altLang="ko-KR" b="0" i="0" u="none" dirty="0" err="1" smtClean="0">
              <a:solidFill>
                <a:srgbClr val="0070C0"/>
              </a:solidFill>
            </a:rPr>
            <a:t>PoP</a:t>
          </a:r>
          <a:r>
            <a:rPr lang="ko-KR" altLang="en-US" b="0" i="0" u="none" dirty="0" smtClean="0">
              <a:solidFill>
                <a:srgbClr val="0070C0"/>
              </a:solidFill>
            </a:rPr>
            <a:t>간 실측된 </a:t>
          </a:r>
          <a:r>
            <a:rPr lang="ko-KR" altLang="en-US" b="1" i="0" u="none" dirty="0" smtClean="0">
              <a:solidFill>
                <a:srgbClr val="0070C0"/>
              </a:solidFill>
            </a:rPr>
            <a:t>지연시간</a:t>
          </a:r>
          <a:r>
            <a:rPr lang="en-US" altLang="ko-KR" b="1" i="0" u="none" dirty="0" smtClean="0">
              <a:solidFill>
                <a:srgbClr val="0070C0"/>
              </a:solidFill>
            </a:rPr>
            <a:t>(Latency)</a:t>
          </a:r>
          <a:r>
            <a:rPr lang="ko-KR" altLang="en-US" b="1" i="0" u="none" dirty="0" smtClean="0">
              <a:solidFill>
                <a:srgbClr val="0070C0"/>
              </a:solidFill>
            </a:rPr>
            <a:t> 기준으로 최상의 라우팅 제공</a:t>
          </a:r>
          <a:r>
            <a:rPr lang="ko-KR" altLang="en-US" b="0" i="0" u="none" dirty="0" smtClean="0">
              <a:solidFill>
                <a:srgbClr val="0070C0"/>
              </a:solidFill>
            </a:rPr>
            <a:t> </a:t>
          </a:r>
          <a:endParaRPr lang="en-US" b="0" i="0" u="none" dirty="0">
            <a:solidFill>
              <a:srgbClr val="0070C0"/>
            </a:solidFill>
          </a:endParaRPr>
        </a:p>
      </dgm:t>
    </dgm:pt>
    <dgm:pt modelId="{454BFBE3-4153-4E45-9895-965C32655E13}" type="parTrans" cxnId="{169B5FDD-56C4-42C2-9AE9-AC1F4BB2F889}">
      <dgm:prSet/>
      <dgm:spPr/>
      <dgm:t>
        <a:bodyPr/>
        <a:lstStyle/>
        <a:p>
          <a:endParaRPr lang="en-US"/>
        </a:p>
      </dgm:t>
    </dgm:pt>
    <dgm:pt modelId="{DEE3F1AC-9C65-48AC-977E-862566DEB378}" type="sibTrans" cxnId="{169B5FDD-56C4-42C2-9AE9-AC1F4BB2F889}">
      <dgm:prSet/>
      <dgm:spPr/>
      <dgm:t>
        <a:bodyPr/>
        <a:lstStyle/>
        <a:p>
          <a:endParaRPr lang="en-US"/>
        </a:p>
      </dgm:t>
    </dgm:pt>
    <dgm:pt modelId="{BFBF40EF-1114-4A84-B81F-C5F19C2AA57D}">
      <dgm:prSet phldrT="[Text]"/>
      <dgm:spPr/>
      <dgm:t>
        <a:bodyPr/>
        <a:lstStyle/>
        <a:p>
          <a:r>
            <a:rPr lang="en-US" altLang="ko-KR" b="0" i="0" u="none" dirty="0" err="1" smtClean="0">
              <a:solidFill>
                <a:srgbClr val="0070C0"/>
              </a:solidFill>
            </a:rPr>
            <a:t>PoP</a:t>
          </a:r>
          <a:r>
            <a:rPr lang="en-US" altLang="ko-KR" b="0" i="0" u="none" dirty="0" smtClean="0">
              <a:solidFill>
                <a:srgbClr val="0070C0"/>
              </a:solidFill>
            </a:rPr>
            <a:t> Cost </a:t>
          </a:r>
          <a:r>
            <a:rPr lang="ko-KR" altLang="en-US" b="0" i="0" u="none" dirty="0" smtClean="0">
              <a:solidFill>
                <a:srgbClr val="0070C0"/>
              </a:solidFill>
            </a:rPr>
            <a:t>를 고려하지 않는 </a:t>
          </a:r>
          <a:r>
            <a:rPr lang="en-US" altLang="ko-KR" b="0" i="0" u="none" dirty="0" smtClean="0">
              <a:solidFill>
                <a:srgbClr val="0070C0"/>
              </a:solidFill>
            </a:rPr>
            <a:t>Latency </a:t>
          </a:r>
          <a:r>
            <a:rPr lang="ko-KR" altLang="en-US" b="0" i="0" u="none" dirty="0" smtClean="0">
              <a:solidFill>
                <a:srgbClr val="0070C0"/>
              </a:solidFill>
            </a:rPr>
            <a:t>기반 라우팅으로 지역별 차등 단가 적용 </a:t>
          </a:r>
          <a:endParaRPr lang="en-US" b="0" i="0" u="none" dirty="0">
            <a:solidFill>
              <a:srgbClr val="0070C0"/>
            </a:solidFill>
          </a:endParaRPr>
        </a:p>
      </dgm:t>
    </dgm:pt>
    <dgm:pt modelId="{83261C6C-B363-4229-916D-49B1B678CD22}" type="parTrans" cxnId="{AC0D5475-EFBF-449C-A75A-6A30A5CE319E}">
      <dgm:prSet/>
      <dgm:spPr/>
      <dgm:t>
        <a:bodyPr/>
        <a:lstStyle/>
        <a:p>
          <a:endParaRPr lang="en-US"/>
        </a:p>
      </dgm:t>
    </dgm:pt>
    <dgm:pt modelId="{8C29F8C8-C1AC-4E0B-B772-D9F859F19D27}" type="sibTrans" cxnId="{AC0D5475-EFBF-449C-A75A-6A30A5CE319E}">
      <dgm:prSet/>
      <dgm:spPr/>
      <dgm:t>
        <a:bodyPr/>
        <a:lstStyle/>
        <a:p>
          <a:endParaRPr lang="en-US"/>
        </a:p>
      </dgm:t>
    </dgm:pt>
    <dgm:pt modelId="{4E5631E2-8630-4985-8711-FA1ADC706C45}" type="pres">
      <dgm:prSet presAssocID="{DAF622F2-3762-4D85-93A6-993B1930174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AA99C6-9218-466F-901B-940C8BBDC1B7}" type="pres">
      <dgm:prSet presAssocID="{8FC0B44C-7A88-4388-B27A-1AF44B531F95}" presName="composite" presStyleCnt="0"/>
      <dgm:spPr/>
    </dgm:pt>
    <dgm:pt modelId="{2DD15B66-EF2B-4EF8-B942-EB7313D4EA8B}" type="pres">
      <dgm:prSet presAssocID="{8FC0B44C-7A88-4388-B27A-1AF44B531F9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FD2912-57EE-459E-BAB1-AAB510D81225}" type="pres">
      <dgm:prSet presAssocID="{8FC0B44C-7A88-4388-B27A-1AF44B531F95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8B4D95-4836-44C3-85F1-DBF3A9C69032}" type="pres">
      <dgm:prSet presAssocID="{3D7FF4DD-D5F7-47B0-AD02-AE2C3BA74DEA}" presName="space" presStyleCnt="0"/>
      <dgm:spPr/>
    </dgm:pt>
    <dgm:pt modelId="{B9DEC812-E20B-4772-A61B-251F224923A2}" type="pres">
      <dgm:prSet presAssocID="{464A273D-39C8-48EB-A72E-11A36B57F9F7}" presName="composite" presStyleCnt="0"/>
      <dgm:spPr/>
    </dgm:pt>
    <dgm:pt modelId="{98AEF5CF-80B9-4813-B532-3F694DB96607}" type="pres">
      <dgm:prSet presAssocID="{464A273D-39C8-48EB-A72E-11A36B57F9F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F8C186-0DDC-46EB-AD5C-FB94333778F6}" type="pres">
      <dgm:prSet presAssocID="{464A273D-39C8-48EB-A72E-11A36B57F9F7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CECFEA-060B-4F5A-BEEF-E5A769CE53EE}" type="pres">
      <dgm:prSet presAssocID="{F9B8E82F-233F-4C59-9708-FB1B8F278555}" presName="space" presStyleCnt="0"/>
      <dgm:spPr/>
    </dgm:pt>
    <dgm:pt modelId="{ADCA8E2B-C5DC-40B9-B01C-9279A982C1A8}" type="pres">
      <dgm:prSet presAssocID="{BAD53585-2B3F-42FF-BABF-4882825C1074}" presName="composite" presStyleCnt="0"/>
      <dgm:spPr/>
    </dgm:pt>
    <dgm:pt modelId="{46CCD1CD-BEC4-47D6-B22F-2C2CA5D5E2E4}" type="pres">
      <dgm:prSet presAssocID="{BAD53585-2B3F-42FF-BABF-4882825C107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2C837D-3EC1-425A-926B-41AF8CE42284}" type="pres">
      <dgm:prSet presAssocID="{BAD53585-2B3F-42FF-BABF-4882825C1074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72DFD0-A592-4B99-8C89-05F854FE1600}" type="presOf" srcId="{B1812709-4C6B-412A-8C13-8E475E6826FB}" destId="{4FF8C186-0DDC-46EB-AD5C-FB94333778F6}" srcOrd="0" destOrd="2" presId="urn:microsoft.com/office/officeart/2005/8/layout/hList1"/>
    <dgm:cxn modelId="{742266DE-9001-467C-9BF2-2EB29F5F0763}" srcId="{DAF622F2-3762-4D85-93A6-993B19301746}" destId="{8FC0B44C-7A88-4388-B27A-1AF44B531F95}" srcOrd="0" destOrd="0" parTransId="{97D47DC7-3EDB-4AB7-9B41-1FCB3035235B}" sibTransId="{3D7FF4DD-D5F7-47B0-AD02-AE2C3BA74DEA}"/>
    <dgm:cxn modelId="{AC0D5475-EFBF-449C-A75A-6A30A5CE319E}" srcId="{BAD53585-2B3F-42FF-BABF-4882825C1074}" destId="{BFBF40EF-1114-4A84-B81F-C5F19C2AA57D}" srcOrd="2" destOrd="0" parTransId="{83261C6C-B363-4229-916D-49B1B678CD22}" sibTransId="{8C29F8C8-C1AC-4E0B-B772-D9F859F19D27}"/>
    <dgm:cxn modelId="{169B5FDD-56C4-42C2-9AE9-AC1F4BB2F889}" srcId="{BAD53585-2B3F-42FF-BABF-4882825C1074}" destId="{D36BFC30-DDC2-4886-A3A3-277A38B4FB3F}" srcOrd="1" destOrd="0" parTransId="{454BFBE3-4153-4E45-9895-965C32655E13}" sibTransId="{DEE3F1AC-9C65-48AC-977E-862566DEB378}"/>
    <dgm:cxn modelId="{16F8B33E-2011-4AA1-806C-BF568C9A3367}" type="presOf" srcId="{CF2F1607-E3A6-4418-ADEF-BB0603638EF3}" destId="{CDFD2912-57EE-459E-BAB1-AAB510D81225}" srcOrd="0" destOrd="1" presId="urn:microsoft.com/office/officeart/2005/8/layout/hList1"/>
    <dgm:cxn modelId="{6ABBC295-A052-4347-A2C0-DBBB0F4227D5}" srcId="{BAD53585-2B3F-42FF-BABF-4882825C1074}" destId="{898FA6A3-392F-42A0-9E3A-13283A3B8745}" srcOrd="3" destOrd="0" parTransId="{D25FE4CA-4714-4A9F-92DD-271CC571DFF6}" sibTransId="{C07DBA71-1139-4395-8908-DB9A2471424E}"/>
    <dgm:cxn modelId="{CD0331E4-EC18-49BE-9593-E9D16075BEF6}" type="presOf" srcId="{AAA827DA-572D-487D-ABE1-D596D31A0199}" destId="{4FF8C186-0DDC-46EB-AD5C-FB94333778F6}" srcOrd="0" destOrd="1" presId="urn:microsoft.com/office/officeart/2005/8/layout/hList1"/>
    <dgm:cxn modelId="{937D070A-E2CE-453E-AB0B-660A1F8F63A7}" srcId="{464A273D-39C8-48EB-A72E-11A36B57F9F7}" destId="{B1812709-4C6B-412A-8C13-8E475E6826FB}" srcOrd="2" destOrd="0" parTransId="{45158FE6-0453-4199-A58D-278685E67409}" sibTransId="{6C360135-4AD7-436E-8C3B-53C6CBBBC445}"/>
    <dgm:cxn modelId="{AE6F2936-78BA-45A2-B08A-35DFA175389E}" type="presOf" srcId="{898FA6A3-392F-42A0-9E3A-13283A3B8745}" destId="{B82C837D-3EC1-425A-926B-41AF8CE42284}" srcOrd="0" destOrd="3" presId="urn:microsoft.com/office/officeart/2005/8/layout/hList1"/>
    <dgm:cxn modelId="{17C807E6-C500-4887-BDC2-A580C0A00AF4}" type="presOf" srcId="{BAD53585-2B3F-42FF-BABF-4882825C1074}" destId="{46CCD1CD-BEC4-47D6-B22F-2C2CA5D5E2E4}" srcOrd="0" destOrd="0" presId="urn:microsoft.com/office/officeart/2005/8/layout/hList1"/>
    <dgm:cxn modelId="{BC74A0AC-E159-4B9D-9DBA-4E069B1B9950}" type="presOf" srcId="{2502F41B-CA4C-4FE4-8098-0694E30E3821}" destId="{4FF8C186-0DDC-46EB-AD5C-FB94333778F6}" srcOrd="0" destOrd="0" presId="urn:microsoft.com/office/officeart/2005/8/layout/hList1"/>
    <dgm:cxn modelId="{4FCC9685-74C7-4158-AEF2-D3B87CF064E2}" type="presOf" srcId="{DB031112-ED9F-4F4E-BB57-97FE202799EB}" destId="{B82C837D-3EC1-425A-926B-41AF8CE42284}" srcOrd="0" destOrd="0" presId="urn:microsoft.com/office/officeart/2005/8/layout/hList1"/>
    <dgm:cxn modelId="{D31DB031-B0D4-4C07-BFC2-43685331A591}" type="presOf" srcId="{D36BFC30-DDC2-4886-A3A3-277A38B4FB3F}" destId="{B82C837D-3EC1-425A-926B-41AF8CE42284}" srcOrd="0" destOrd="1" presId="urn:microsoft.com/office/officeart/2005/8/layout/hList1"/>
    <dgm:cxn modelId="{07234A7D-8A9A-4439-9FB8-C5AFF83CD414}" type="presOf" srcId="{BFBF40EF-1114-4A84-B81F-C5F19C2AA57D}" destId="{B82C837D-3EC1-425A-926B-41AF8CE42284}" srcOrd="0" destOrd="2" presId="urn:microsoft.com/office/officeart/2005/8/layout/hList1"/>
    <dgm:cxn modelId="{5E409D93-89DF-4BB3-A0CF-C2E1037B8526}" srcId="{8FC0B44C-7A88-4388-B27A-1AF44B531F95}" destId="{CF2F1607-E3A6-4418-ADEF-BB0603638EF3}" srcOrd="1" destOrd="0" parTransId="{7B0AEF88-59F5-4070-BF91-38214095A5FF}" sibTransId="{D03BE843-C286-4ABF-A0A4-8FA3B4013069}"/>
    <dgm:cxn modelId="{C6AD719A-7626-45CD-9AA7-A4C45274673E}" type="presOf" srcId="{E928B465-F4DB-4BD0-84CA-45312B2A6FFA}" destId="{CDFD2912-57EE-459E-BAB1-AAB510D81225}" srcOrd="0" destOrd="0" presId="urn:microsoft.com/office/officeart/2005/8/layout/hList1"/>
    <dgm:cxn modelId="{591FAEBB-691D-42E0-9FDD-BBE00DA1EB32}" srcId="{8FC0B44C-7A88-4388-B27A-1AF44B531F95}" destId="{E928B465-F4DB-4BD0-84CA-45312B2A6FFA}" srcOrd="0" destOrd="0" parTransId="{B6ACDB06-3084-420E-8181-BC614847A81A}" sibTransId="{3A071E34-382C-4D38-84C1-7321C81A7018}"/>
    <dgm:cxn modelId="{3FF68877-CE7A-4855-B374-2C78F062A235}" srcId="{DAF622F2-3762-4D85-93A6-993B19301746}" destId="{BAD53585-2B3F-42FF-BABF-4882825C1074}" srcOrd="2" destOrd="0" parTransId="{E1E13F0C-A0CA-41F1-86C0-A5FE1C8B678F}" sibTransId="{4CC338C0-FEE9-44B1-B1A0-51BC20B22112}"/>
    <dgm:cxn modelId="{5B60A38E-09D6-43C4-AD79-732F40D4DCCC}" srcId="{464A273D-39C8-48EB-A72E-11A36B57F9F7}" destId="{2502F41B-CA4C-4FE4-8098-0694E30E3821}" srcOrd="0" destOrd="0" parTransId="{4165EA94-239F-46A8-9458-FFD00B2412D2}" sibTransId="{79C627AA-AF08-4D84-B300-7D28C76795AE}"/>
    <dgm:cxn modelId="{A5C85853-2C6D-4375-8CAF-934FA82FEEAE}" type="presOf" srcId="{DAF622F2-3762-4D85-93A6-993B19301746}" destId="{4E5631E2-8630-4985-8711-FA1ADC706C45}" srcOrd="0" destOrd="0" presId="urn:microsoft.com/office/officeart/2005/8/layout/hList1"/>
    <dgm:cxn modelId="{0D6B1386-2CB5-4615-AE49-271E9A12D3F3}" srcId="{464A273D-39C8-48EB-A72E-11A36B57F9F7}" destId="{AAA827DA-572D-487D-ABE1-D596D31A0199}" srcOrd="1" destOrd="0" parTransId="{A39411AB-7183-438F-8E48-00F2052A282D}" sibTransId="{725A2538-3764-4FA5-83CB-6A7FA0D67948}"/>
    <dgm:cxn modelId="{92FE5FF6-B93F-4DB0-AB5D-32482FF98CC0}" type="presOf" srcId="{464A273D-39C8-48EB-A72E-11A36B57F9F7}" destId="{98AEF5CF-80B9-4813-B532-3F694DB96607}" srcOrd="0" destOrd="0" presId="urn:microsoft.com/office/officeart/2005/8/layout/hList1"/>
    <dgm:cxn modelId="{2B3A744D-A0D1-46FB-B206-92BECDEE72B3}" type="presOf" srcId="{8FC0B44C-7A88-4388-B27A-1AF44B531F95}" destId="{2DD15B66-EF2B-4EF8-B942-EB7313D4EA8B}" srcOrd="0" destOrd="0" presId="urn:microsoft.com/office/officeart/2005/8/layout/hList1"/>
    <dgm:cxn modelId="{74B92F67-A877-4BFA-ABAD-2C1FB90F8450}" srcId="{DAF622F2-3762-4D85-93A6-993B19301746}" destId="{464A273D-39C8-48EB-A72E-11A36B57F9F7}" srcOrd="1" destOrd="0" parTransId="{17F3CFDE-EBDD-4BCA-9C2A-C46B1D87ACFD}" sibTransId="{F9B8E82F-233F-4C59-9708-FB1B8F278555}"/>
    <dgm:cxn modelId="{C9850D16-A69F-4D98-AD40-71AFB2233BB3}" srcId="{BAD53585-2B3F-42FF-BABF-4882825C1074}" destId="{DB031112-ED9F-4F4E-BB57-97FE202799EB}" srcOrd="0" destOrd="0" parTransId="{392AB86D-3109-44D1-8973-305A7DE549C5}" sibTransId="{6A924B8F-610B-4698-8A30-0B92E1A3EC76}"/>
    <dgm:cxn modelId="{F5344776-A5FA-4AC9-918E-83EDF20B4E41}" type="presParOf" srcId="{4E5631E2-8630-4985-8711-FA1ADC706C45}" destId="{20AA99C6-9218-466F-901B-940C8BBDC1B7}" srcOrd="0" destOrd="0" presId="urn:microsoft.com/office/officeart/2005/8/layout/hList1"/>
    <dgm:cxn modelId="{031C31F1-DBFA-46C5-8897-C9A7D3809154}" type="presParOf" srcId="{20AA99C6-9218-466F-901B-940C8BBDC1B7}" destId="{2DD15B66-EF2B-4EF8-B942-EB7313D4EA8B}" srcOrd="0" destOrd="0" presId="urn:microsoft.com/office/officeart/2005/8/layout/hList1"/>
    <dgm:cxn modelId="{551EBB7E-3724-42A2-855F-0592614DC9C0}" type="presParOf" srcId="{20AA99C6-9218-466F-901B-940C8BBDC1B7}" destId="{CDFD2912-57EE-459E-BAB1-AAB510D81225}" srcOrd="1" destOrd="0" presId="urn:microsoft.com/office/officeart/2005/8/layout/hList1"/>
    <dgm:cxn modelId="{B2AFDEA7-9308-4A01-8E9E-107387C73B02}" type="presParOf" srcId="{4E5631E2-8630-4985-8711-FA1ADC706C45}" destId="{178B4D95-4836-44C3-85F1-DBF3A9C69032}" srcOrd="1" destOrd="0" presId="urn:microsoft.com/office/officeart/2005/8/layout/hList1"/>
    <dgm:cxn modelId="{6E462422-2F7A-48D1-AAE8-09BDE9A97EE7}" type="presParOf" srcId="{4E5631E2-8630-4985-8711-FA1ADC706C45}" destId="{B9DEC812-E20B-4772-A61B-251F224923A2}" srcOrd="2" destOrd="0" presId="urn:microsoft.com/office/officeart/2005/8/layout/hList1"/>
    <dgm:cxn modelId="{6900A24C-5889-4F85-BA8D-648209E39A27}" type="presParOf" srcId="{B9DEC812-E20B-4772-A61B-251F224923A2}" destId="{98AEF5CF-80B9-4813-B532-3F694DB96607}" srcOrd="0" destOrd="0" presId="urn:microsoft.com/office/officeart/2005/8/layout/hList1"/>
    <dgm:cxn modelId="{4714BE7A-0832-4752-8A58-4296E7181836}" type="presParOf" srcId="{B9DEC812-E20B-4772-A61B-251F224923A2}" destId="{4FF8C186-0DDC-46EB-AD5C-FB94333778F6}" srcOrd="1" destOrd="0" presId="urn:microsoft.com/office/officeart/2005/8/layout/hList1"/>
    <dgm:cxn modelId="{F68D6D07-A715-496A-9A9C-A722EE484367}" type="presParOf" srcId="{4E5631E2-8630-4985-8711-FA1ADC706C45}" destId="{82CECFEA-060B-4F5A-BEEF-E5A769CE53EE}" srcOrd="3" destOrd="0" presId="urn:microsoft.com/office/officeart/2005/8/layout/hList1"/>
    <dgm:cxn modelId="{E6BDC115-E1DD-4FDA-8EB4-F1F7E02873DD}" type="presParOf" srcId="{4E5631E2-8630-4985-8711-FA1ADC706C45}" destId="{ADCA8E2B-C5DC-40B9-B01C-9279A982C1A8}" srcOrd="4" destOrd="0" presId="urn:microsoft.com/office/officeart/2005/8/layout/hList1"/>
    <dgm:cxn modelId="{D109C048-27E7-43B3-B892-4DC8618AC1E7}" type="presParOf" srcId="{ADCA8E2B-C5DC-40B9-B01C-9279A982C1A8}" destId="{46CCD1CD-BEC4-47D6-B22F-2C2CA5D5E2E4}" srcOrd="0" destOrd="0" presId="urn:microsoft.com/office/officeart/2005/8/layout/hList1"/>
    <dgm:cxn modelId="{6355FC45-4F72-4678-B9DD-26E526F759C1}" type="presParOf" srcId="{ADCA8E2B-C5DC-40B9-B01C-9279A982C1A8}" destId="{B82C837D-3EC1-425A-926B-41AF8CE4228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F622F2-3762-4D85-93A6-993B1930174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C0B44C-7A88-4388-B27A-1AF44B531F95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장비형</a:t>
          </a:r>
          <a:endParaRPr 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7D47DC7-3EDB-4AB7-9B41-1FCB3035235B}" type="parTrans" cxnId="{742266DE-9001-467C-9BF2-2EB29F5F0763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D7FF4DD-D5F7-47B0-AD02-AE2C3BA74DEA}" type="sibTrans" cxnId="{742266DE-9001-467C-9BF2-2EB29F5F0763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F2F1607-E3A6-4418-ADEF-BB0603638EF3}">
      <dgm:prSet phldrT="[Text]"/>
      <dgm:spPr/>
      <dgm:t>
        <a:bodyPr/>
        <a:lstStyle/>
        <a:p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직접</a:t>
          </a:r>
          <a:r>
            <a: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즉각적인 대응이 가능하다는 장점이 있으나 인프로 규모에 맞는 구축을 위한 </a:t>
          </a:r>
          <a:r>
            <a:rPr lang="ko-KR" altLang="en-US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초기 투자 비용이 크고 </a:t>
          </a:r>
          <a:r>
            <a:rPr lang="ko-KR" altLang="en-US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대역폭 고갈 대용량 공격에 대한 대응 불가 </a:t>
          </a:r>
          <a:endParaRPr lang="en-US" b="1" dirty="0">
            <a:solidFill>
              <a:srgbClr val="FF000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B0AEF88-59F5-4070-BF91-38214095A5FF}" type="parTrans" cxnId="{5E409D93-89DF-4BB3-A0CF-C2E1037B8526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03BE843-C286-4ABF-A0A4-8FA3B4013069}" type="sibTrans" cxnId="{5E409D93-89DF-4BB3-A0CF-C2E1037B8526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64A273D-39C8-48EB-A72E-11A36B57F9F7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서비스형</a:t>
          </a:r>
          <a:endParaRPr 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7F3CFDE-EBDD-4BCA-9C2A-C46B1D87ACFD}" type="parTrans" cxnId="{74B92F67-A877-4BFA-ABAD-2C1FB90F8450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9B8E82F-233F-4C59-9708-FB1B8F278555}" type="sibTrans" cxnId="{74B92F67-A877-4BFA-ABAD-2C1FB90F8450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502F41B-CA4C-4FE4-8098-0694E30E3821}">
      <dgm:prSet phldrT="[Text]"/>
      <dgm:spPr/>
      <dgm:t>
        <a:bodyPr/>
        <a:lstStyle/>
        <a:p>
          <a:r>
            <a:rPr 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ISP </a:t>
          </a:r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혹은 </a:t>
          </a:r>
          <a:r>
            <a: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CDN</a:t>
          </a:r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사에서 </a:t>
          </a:r>
          <a:r>
            <a:rPr lang="en-US" altLang="ko-KR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DDoS</a:t>
          </a:r>
          <a:r>
            <a: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공격 탐지시 트래픽을 사이버 대피소 또는 스크러빙센터로 우회시켜 </a:t>
          </a:r>
          <a:r>
            <a:rPr lang="en-US" altLang="ko-KR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DDoS</a:t>
          </a:r>
          <a:r>
            <a: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공격 방어</a:t>
          </a:r>
          <a:endParaRPr 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165EA94-239F-46A8-9458-FFD00B2412D2}" type="parTrans" cxnId="{5B60A38E-09D6-43C4-AD79-732F40D4DCCC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9C627AA-AF08-4D84-B300-7D28C76795AE}" type="sibTrans" cxnId="{5B60A38E-09D6-43C4-AD79-732F40D4DCCC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AA827DA-572D-487D-ABE1-D596D31A0199}">
      <dgm:prSet phldrT="[Text]"/>
      <dgm:spPr/>
      <dgm:t>
        <a:bodyPr/>
        <a:lstStyle/>
        <a:p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탐지</a:t>
          </a:r>
          <a:r>
            <a: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우회 </a:t>
          </a:r>
          <a:r>
            <a:rPr lang="ko-KR" altLang="en-US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소요시간 동안 </a:t>
          </a:r>
          <a:r>
            <a:rPr lang="en-US" altLang="ko-KR" b="1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DDoS</a:t>
          </a:r>
          <a:r>
            <a: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공격이 지속되고 </a:t>
          </a:r>
          <a:r>
            <a:rPr lang="ko-KR" altLang="en-US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트래픽 우회시 사용자 성능 저하 발생가능</a:t>
          </a:r>
          <a:endParaRPr lang="en-US" b="1" dirty="0">
            <a:solidFill>
              <a:srgbClr val="FF000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39411AB-7183-438F-8E48-00F2052A282D}" type="parTrans" cxnId="{0D6B1386-2CB5-4615-AE49-271E9A12D3F3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25A2538-3764-4FA5-83CB-6A7FA0D67948}" type="sibTrans" cxnId="{0D6B1386-2CB5-4615-AE49-271E9A12D3F3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AD53585-2B3F-42FF-BABF-4882825C1074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AWS CloudFront</a:t>
          </a:r>
          <a:endParaRPr 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1E13F0C-A0CA-41F1-86C0-A5FE1C8B678F}" type="parTrans" cxnId="{3FF68877-CE7A-4855-B374-2C78F062A235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CC338C0-FEE9-44B1-B1A0-51BC20B22112}" type="sibTrans" cxnId="{3FF68877-CE7A-4855-B374-2C78F062A235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B031112-ED9F-4F4E-BB57-97FE202799EB}">
      <dgm:prSet phldrT="[Text]"/>
      <dgm:spPr/>
      <dgm:t>
        <a:bodyPr/>
        <a:lstStyle/>
        <a:p>
          <a:r>
            <a:rPr lang="ko-KR" altLang="en-US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대용량 </a:t>
          </a:r>
          <a:r>
            <a:rPr lang="en-US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Super </a:t>
          </a:r>
          <a:r>
            <a:rPr lang="en-US" dirty="0" err="1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PoP</a:t>
          </a:r>
          <a:r>
            <a:rPr lang="en-US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아키텍쳐로 </a:t>
          </a:r>
          <a:r>
            <a:rPr lang="ko-KR" altLang="en-US" b="1" i="1" u="sng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인라인 </a:t>
          </a:r>
          <a:r>
            <a:rPr lang="en-US" altLang="ko-KR" b="1" i="1" u="sng" dirty="0" err="1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DDoS</a:t>
          </a:r>
          <a:r>
            <a:rPr lang="en-US" altLang="ko-KR" b="1" i="1" u="sng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b="1" i="1" u="sng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방어</a:t>
          </a:r>
          <a:endParaRPr lang="en-US" b="1" i="1" u="sng" dirty="0">
            <a:solidFill>
              <a:srgbClr val="0070C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92AB86D-3109-44D1-8973-305A7DE549C5}" type="parTrans" cxnId="{C9850D16-A69F-4D98-AD40-71AFB2233BB3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A924B8F-610B-4698-8A30-0B92E1A3EC76}" type="sibTrans" cxnId="{C9850D16-A69F-4D98-AD40-71AFB2233BB3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245E88B-C177-4392-90C6-76DC01EEBE41}">
      <dgm:prSet phldrT="[Text]"/>
      <dgm:spPr/>
      <dgm:t>
        <a:bodyPr/>
        <a:lstStyle/>
        <a:p>
          <a:r>
            <a:rPr lang="en-US" dirty="0" err="1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Syn</a:t>
          </a:r>
          <a:r>
            <a:rPr lang="en-US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 UDP</a:t>
          </a:r>
          <a:r>
            <a:rPr lang="ko-KR" altLang="en-US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등 </a:t>
          </a:r>
          <a:r>
            <a:rPr lang="en-US" altLang="ko-KR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L3/L4</a:t>
          </a:r>
          <a:r>
            <a:rPr lang="ko-KR" altLang="en-US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dirty="0" err="1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DDoS</a:t>
          </a:r>
          <a:r>
            <a:rPr lang="en-US" altLang="ko-KR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공격 트래픽에 대해서는 과금없으며 약정없이 사용 가능</a:t>
          </a:r>
          <a:endParaRPr lang="en-US" dirty="0">
            <a:solidFill>
              <a:srgbClr val="0070C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F998A68-B122-42BC-8428-BECC6684F35B}" type="parTrans" cxnId="{C996EA22-5682-448E-AFA3-DB4280C77138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4EF8D1C-6F06-4665-BCC5-114CD88CA83C}" type="sibTrans" cxnId="{C996EA22-5682-448E-AFA3-DB4280C77138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928B465-F4DB-4BD0-84CA-45312B2A6FFA}">
      <dgm:prSet phldrT="[Text]"/>
      <dgm:spPr/>
      <dgm:t>
        <a:bodyPr/>
        <a:lstStyle/>
        <a:p>
          <a:r>
            <a:rPr lang="en-US" b="0" dirty="0" err="1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DDoS</a:t>
          </a:r>
          <a:r>
            <a:rPr lang="en-US" b="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b="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공격에 대해 서버 앞단에서 </a:t>
          </a:r>
          <a:r>
            <a:rPr lang="en-US" altLang="ko-KR" b="0" dirty="0" err="1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DDoS</a:t>
          </a:r>
          <a:r>
            <a:rPr lang="en-US" altLang="ko-KR" b="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b="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전용 장비 설치 차단</a:t>
          </a:r>
          <a:endParaRPr lang="en-US" b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6ACDB06-3084-420E-8181-BC614847A81A}" type="parTrans" cxnId="{591FAEBB-691D-42E0-9FDD-BBE00DA1EB32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A071E34-382C-4D38-84C1-7321C81A7018}" type="sibTrans" cxnId="{591FAEBB-691D-42E0-9FDD-BBE00DA1EB32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0644051-85F1-4851-88AF-72522794E963}">
      <dgm:prSet phldrT="[Text]"/>
      <dgm:spPr/>
      <dgm:t>
        <a:bodyPr/>
        <a:lstStyle/>
        <a:p>
          <a:r>
            <a:rPr lang="en-US" altLang="ko-KR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CDN</a:t>
          </a:r>
          <a:r>
            <a:rPr lang="ko-KR" altLang="en-US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의 장점에 의한 시너지 효과 </a:t>
          </a:r>
          <a:r>
            <a:rPr lang="en-US" altLang="ko-KR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성능</a:t>
          </a:r>
          <a:r>
            <a:rPr lang="en-US" altLang="ko-KR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</a:t>
          </a:r>
          <a:r>
            <a:rPr lang="ko-KR" altLang="en-US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확장성</a:t>
          </a:r>
          <a:r>
            <a:rPr lang="en-US" altLang="ko-KR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</a:t>
          </a:r>
          <a:r>
            <a:rPr lang="ko-KR" altLang="en-US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비용절감</a:t>
          </a:r>
          <a:r>
            <a:rPr lang="en-US" altLang="ko-KR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en-US" dirty="0">
            <a:solidFill>
              <a:srgbClr val="0070C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59D86BB-53A7-47A4-98E3-63AC7B6474C6}" type="parTrans" cxnId="{FA0BC40F-132E-4E7F-A74F-BF0779B3252D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5B2B435-D652-4868-8E29-E1045839FE8C}" type="sibTrans" cxnId="{FA0BC40F-132E-4E7F-A74F-BF0779B3252D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98FA6A3-392F-42A0-9E3A-13283A3B8745}">
      <dgm:prSet phldrT="[Text]"/>
      <dgm:spPr/>
      <dgm:t>
        <a:bodyPr/>
        <a:lstStyle/>
        <a:p>
          <a:r>
            <a:rPr lang="en-US" altLang="ko-KR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Shield Advanced </a:t>
          </a:r>
          <a:r>
            <a:rPr lang="ko-KR" altLang="en-US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서비스 선택 가능</a:t>
          </a:r>
          <a:endParaRPr lang="en-US" dirty="0">
            <a:solidFill>
              <a:srgbClr val="0070C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07DBA71-1139-4395-8908-DB9A2471424E}" type="sibTrans" cxnId="{6ABBC295-A052-4347-A2C0-DBBB0F4227D5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25FE4CA-4714-4A9F-92DD-271CC571DFF6}" type="parTrans" cxnId="{6ABBC295-A052-4347-A2C0-DBBB0F4227D5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E5631E2-8630-4985-8711-FA1ADC706C45}" type="pres">
      <dgm:prSet presAssocID="{DAF622F2-3762-4D85-93A6-993B1930174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AA99C6-9218-466F-901B-940C8BBDC1B7}" type="pres">
      <dgm:prSet presAssocID="{8FC0B44C-7A88-4388-B27A-1AF44B531F95}" presName="composite" presStyleCnt="0"/>
      <dgm:spPr/>
    </dgm:pt>
    <dgm:pt modelId="{2DD15B66-EF2B-4EF8-B942-EB7313D4EA8B}" type="pres">
      <dgm:prSet presAssocID="{8FC0B44C-7A88-4388-B27A-1AF44B531F9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FD2912-57EE-459E-BAB1-AAB510D81225}" type="pres">
      <dgm:prSet presAssocID="{8FC0B44C-7A88-4388-B27A-1AF44B531F95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8B4D95-4836-44C3-85F1-DBF3A9C69032}" type="pres">
      <dgm:prSet presAssocID="{3D7FF4DD-D5F7-47B0-AD02-AE2C3BA74DEA}" presName="space" presStyleCnt="0"/>
      <dgm:spPr/>
    </dgm:pt>
    <dgm:pt modelId="{B9DEC812-E20B-4772-A61B-251F224923A2}" type="pres">
      <dgm:prSet presAssocID="{464A273D-39C8-48EB-A72E-11A36B57F9F7}" presName="composite" presStyleCnt="0"/>
      <dgm:spPr/>
    </dgm:pt>
    <dgm:pt modelId="{98AEF5CF-80B9-4813-B532-3F694DB96607}" type="pres">
      <dgm:prSet presAssocID="{464A273D-39C8-48EB-A72E-11A36B57F9F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F8C186-0DDC-46EB-AD5C-FB94333778F6}" type="pres">
      <dgm:prSet presAssocID="{464A273D-39C8-48EB-A72E-11A36B57F9F7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CECFEA-060B-4F5A-BEEF-E5A769CE53EE}" type="pres">
      <dgm:prSet presAssocID="{F9B8E82F-233F-4C59-9708-FB1B8F278555}" presName="space" presStyleCnt="0"/>
      <dgm:spPr/>
    </dgm:pt>
    <dgm:pt modelId="{ADCA8E2B-C5DC-40B9-B01C-9279A982C1A8}" type="pres">
      <dgm:prSet presAssocID="{BAD53585-2B3F-42FF-BABF-4882825C1074}" presName="composite" presStyleCnt="0"/>
      <dgm:spPr/>
    </dgm:pt>
    <dgm:pt modelId="{46CCD1CD-BEC4-47D6-B22F-2C2CA5D5E2E4}" type="pres">
      <dgm:prSet presAssocID="{BAD53585-2B3F-42FF-BABF-4882825C107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2C837D-3EC1-425A-926B-41AF8CE42284}" type="pres">
      <dgm:prSet presAssocID="{BAD53585-2B3F-42FF-BABF-4882825C1074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F8F72F-AFD1-43B0-B4AB-00822558A718}" type="presOf" srcId="{4245E88B-C177-4392-90C6-76DC01EEBE41}" destId="{B82C837D-3EC1-425A-926B-41AF8CE42284}" srcOrd="0" destOrd="1" presId="urn:microsoft.com/office/officeart/2005/8/layout/hList1"/>
    <dgm:cxn modelId="{742266DE-9001-467C-9BF2-2EB29F5F0763}" srcId="{DAF622F2-3762-4D85-93A6-993B19301746}" destId="{8FC0B44C-7A88-4388-B27A-1AF44B531F95}" srcOrd="0" destOrd="0" parTransId="{97D47DC7-3EDB-4AB7-9B41-1FCB3035235B}" sibTransId="{3D7FF4DD-D5F7-47B0-AD02-AE2C3BA74DEA}"/>
    <dgm:cxn modelId="{7B378931-69DE-4D6C-B97F-94D54E3F0B7A}" type="presOf" srcId="{AAA827DA-572D-487D-ABE1-D596D31A0199}" destId="{4FF8C186-0DDC-46EB-AD5C-FB94333778F6}" srcOrd="0" destOrd="1" presId="urn:microsoft.com/office/officeart/2005/8/layout/hList1"/>
    <dgm:cxn modelId="{354B36C1-4E0B-4898-9B1A-98E63C6CD75A}" type="presOf" srcId="{90644051-85F1-4851-88AF-72522794E963}" destId="{B82C837D-3EC1-425A-926B-41AF8CE42284}" srcOrd="0" destOrd="2" presId="urn:microsoft.com/office/officeart/2005/8/layout/hList1"/>
    <dgm:cxn modelId="{6ABBC295-A052-4347-A2C0-DBBB0F4227D5}" srcId="{BAD53585-2B3F-42FF-BABF-4882825C1074}" destId="{898FA6A3-392F-42A0-9E3A-13283A3B8745}" srcOrd="3" destOrd="0" parTransId="{D25FE4CA-4714-4A9F-92DD-271CC571DFF6}" sibTransId="{C07DBA71-1139-4395-8908-DB9A2471424E}"/>
    <dgm:cxn modelId="{2EDAD087-BD33-4587-AB58-C35D6E5D24F7}" type="presOf" srcId="{464A273D-39C8-48EB-A72E-11A36B57F9F7}" destId="{98AEF5CF-80B9-4813-B532-3F694DB96607}" srcOrd="0" destOrd="0" presId="urn:microsoft.com/office/officeart/2005/8/layout/hList1"/>
    <dgm:cxn modelId="{3CF9EBDD-35AF-45C2-A60D-7FB61A93C2F2}" type="presOf" srcId="{898FA6A3-392F-42A0-9E3A-13283A3B8745}" destId="{B82C837D-3EC1-425A-926B-41AF8CE42284}" srcOrd="0" destOrd="3" presId="urn:microsoft.com/office/officeart/2005/8/layout/hList1"/>
    <dgm:cxn modelId="{BC3069F2-F38B-478F-A0DB-183744271E22}" type="presOf" srcId="{BAD53585-2B3F-42FF-BABF-4882825C1074}" destId="{46CCD1CD-BEC4-47D6-B22F-2C2CA5D5E2E4}" srcOrd="0" destOrd="0" presId="urn:microsoft.com/office/officeart/2005/8/layout/hList1"/>
    <dgm:cxn modelId="{895F5275-B19D-46ED-8571-FF91F6924BF5}" type="presOf" srcId="{E928B465-F4DB-4BD0-84CA-45312B2A6FFA}" destId="{CDFD2912-57EE-459E-BAB1-AAB510D81225}" srcOrd="0" destOrd="0" presId="urn:microsoft.com/office/officeart/2005/8/layout/hList1"/>
    <dgm:cxn modelId="{8D0B13BC-3D84-4EAE-92F4-6432A71D4DEE}" type="presOf" srcId="{DAF622F2-3762-4D85-93A6-993B19301746}" destId="{4E5631E2-8630-4985-8711-FA1ADC706C45}" srcOrd="0" destOrd="0" presId="urn:microsoft.com/office/officeart/2005/8/layout/hList1"/>
    <dgm:cxn modelId="{2DD04DD6-A577-4C81-AC70-CB274C061582}" type="presOf" srcId="{8FC0B44C-7A88-4388-B27A-1AF44B531F95}" destId="{2DD15B66-EF2B-4EF8-B942-EB7313D4EA8B}" srcOrd="0" destOrd="0" presId="urn:microsoft.com/office/officeart/2005/8/layout/hList1"/>
    <dgm:cxn modelId="{4A709E5A-B1C1-4721-A1F6-078FC851CBAD}" type="presOf" srcId="{DB031112-ED9F-4F4E-BB57-97FE202799EB}" destId="{B82C837D-3EC1-425A-926B-41AF8CE42284}" srcOrd="0" destOrd="0" presId="urn:microsoft.com/office/officeart/2005/8/layout/hList1"/>
    <dgm:cxn modelId="{C996EA22-5682-448E-AFA3-DB4280C77138}" srcId="{BAD53585-2B3F-42FF-BABF-4882825C1074}" destId="{4245E88B-C177-4392-90C6-76DC01EEBE41}" srcOrd="1" destOrd="0" parTransId="{4F998A68-B122-42BC-8428-BECC6684F35B}" sibTransId="{24EF8D1C-6F06-4665-BCC5-114CD88CA83C}"/>
    <dgm:cxn modelId="{5E409D93-89DF-4BB3-A0CF-C2E1037B8526}" srcId="{8FC0B44C-7A88-4388-B27A-1AF44B531F95}" destId="{CF2F1607-E3A6-4418-ADEF-BB0603638EF3}" srcOrd="1" destOrd="0" parTransId="{7B0AEF88-59F5-4070-BF91-38214095A5FF}" sibTransId="{D03BE843-C286-4ABF-A0A4-8FA3B4013069}"/>
    <dgm:cxn modelId="{591FAEBB-691D-42E0-9FDD-BBE00DA1EB32}" srcId="{8FC0B44C-7A88-4388-B27A-1AF44B531F95}" destId="{E928B465-F4DB-4BD0-84CA-45312B2A6FFA}" srcOrd="0" destOrd="0" parTransId="{B6ACDB06-3084-420E-8181-BC614847A81A}" sibTransId="{3A071E34-382C-4D38-84C1-7321C81A7018}"/>
    <dgm:cxn modelId="{3FF68877-CE7A-4855-B374-2C78F062A235}" srcId="{DAF622F2-3762-4D85-93A6-993B19301746}" destId="{BAD53585-2B3F-42FF-BABF-4882825C1074}" srcOrd="2" destOrd="0" parTransId="{E1E13F0C-A0CA-41F1-86C0-A5FE1C8B678F}" sibTransId="{4CC338C0-FEE9-44B1-B1A0-51BC20B22112}"/>
    <dgm:cxn modelId="{5B60A38E-09D6-43C4-AD79-732F40D4DCCC}" srcId="{464A273D-39C8-48EB-A72E-11A36B57F9F7}" destId="{2502F41B-CA4C-4FE4-8098-0694E30E3821}" srcOrd="0" destOrd="0" parTransId="{4165EA94-239F-46A8-9458-FFD00B2412D2}" sibTransId="{79C627AA-AF08-4D84-B300-7D28C76795AE}"/>
    <dgm:cxn modelId="{FA0BC40F-132E-4E7F-A74F-BF0779B3252D}" srcId="{BAD53585-2B3F-42FF-BABF-4882825C1074}" destId="{90644051-85F1-4851-88AF-72522794E963}" srcOrd="2" destOrd="0" parTransId="{959D86BB-53A7-47A4-98E3-63AC7B6474C6}" sibTransId="{95B2B435-D652-4868-8E29-E1045839FE8C}"/>
    <dgm:cxn modelId="{0D6B1386-2CB5-4615-AE49-271E9A12D3F3}" srcId="{464A273D-39C8-48EB-A72E-11A36B57F9F7}" destId="{AAA827DA-572D-487D-ABE1-D596D31A0199}" srcOrd="1" destOrd="0" parTransId="{A39411AB-7183-438F-8E48-00F2052A282D}" sibTransId="{725A2538-3764-4FA5-83CB-6A7FA0D67948}"/>
    <dgm:cxn modelId="{1F6B304F-B257-4583-AC92-BC0DC126A6D7}" type="presOf" srcId="{2502F41B-CA4C-4FE4-8098-0694E30E3821}" destId="{4FF8C186-0DDC-46EB-AD5C-FB94333778F6}" srcOrd="0" destOrd="0" presId="urn:microsoft.com/office/officeart/2005/8/layout/hList1"/>
    <dgm:cxn modelId="{74B92F67-A877-4BFA-ABAD-2C1FB90F8450}" srcId="{DAF622F2-3762-4D85-93A6-993B19301746}" destId="{464A273D-39C8-48EB-A72E-11A36B57F9F7}" srcOrd="1" destOrd="0" parTransId="{17F3CFDE-EBDD-4BCA-9C2A-C46B1D87ACFD}" sibTransId="{F9B8E82F-233F-4C59-9708-FB1B8F278555}"/>
    <dgm:cxn modelId="{C9850D16-A69F-4D98-AD40-71AFB2233BB3}" srcId="{BAD53585-2B3F-42FF-BABF-4882825C1074}" destId="{DB031112-ED9F-4F4E-BB57-97FE202799EB}" srcOrd="0" destOrd="0" parTransId="{392AB86D-3109-44D1-8973-305A7DE549C5}" sibTransId="{6A924B8F-610B-4698-8A30-0B92E1A3EC76}"/>
    <dgm:cxn modelId="{327C5472-097A-45DB-8241-AB0926C83D99}" type="presOf" srcId="{CF2F1607-E3A6-4418-ADEF-BB0603638EF3}" destId="{CDFD2912-57EE-459E-BAB1-AAB510D81225}" srcOrd="0" destOrd="1" presId="urn:microsoft.com/office/officeart/2005/8/layout/hList1"/>
    <dgm:cxn modelId="{42B17291-1039-4ED5-9CC1-1A24ACC3707C}" type="presParOf" srcId="{4E5631E2-8630-4985-8711-FA1ADC706C45}" destId="{20AA99C6-9218-466F-901B-940C8BBDC1B7}" srcOrd="0" destOrd="0" presId="urn:microsoft.com/office/officeart/2005/8/layout/hList1"/>
    <dgm:cxn modelId="{E8293F47-DCD7-40FF-8F7C-5315E4BD56B2}" type="presParOf" srcId="{20AA99C6-9218-466F-901B-940C8BBDC1B7}" destId="{2DD15B66-EF2B-4EF8-B942-EB7313D4EA8B}" srcOrd="0" destOrd="0" presId="urn:microsoft.com/office/officeart/2005/8/layout/hList1"/>
    <dgm:cxn modelId="{6CD1334B-FAD7-45FD-BA4D-A6583D3300CE}" type="presParOf" srcId="{20AA99C6-9218-466F-901B-940C8BBDC1B7}" destId="{CDFD2912-57EE-459E-BAB1-AAB510D81225}" srcOrd="1" destOrd="0" presId="urn:microsoft.com/office/officeart/2005/8/layout/hList1"/>
    <dgm:cxn modelId="{1E676C28-1AB4-49C1-BBDA-C24762903B4E}" type="presParOf" srcId="{4E5631E2-8630-4985-8711-FA1ADC706C45}" destId="{178B4D95-4836-44C3-85F1-DBF3A9C69032}" srcOrd="1" destOrd="0" presId="urn:microsoft.com/office/officeart/2005/8/layout/hList1"/>
    <dgm:cxn modelId="{BAAA9342-FFFA-4235-963E-8FCB897DB794}" type="presParOf" srcId="{4E5631E2-8630-4985-8711-FA1ADC706C45}" destId="{B9DEC812-E20B-4772-A61B-251F224923A2}" srcOrd="2" destOrd="0" presId="urn:microsoft.com/office/officeart/2005/8/layout/hList1"/>
    <dgm:cxn modelId="{CBF8F298-715C-488D-B7CF-E3CD04B5A971}" type="presParOf" srcId="{B9DEC812-E20B-4772-A61B-251F224923A2}" destId="{98AEF5CF-80B9-4813-B532-3F694DB96607}" srcOrd="0" destOrd="0" presId="urn:microsoft.com/office/officeart/2005/8/layout/hList1"/>
    <dgm:cxn modelId="{9AFF973E-38D8-4C05-AE4F-B307965B7771}" type="presParOf" srcId="{B9DEC812-E20B-4772-A61B-251F224923A2}" destId="{4FF8C186-0DDC-46EB-AD5C-FB94333778F6}" srcOrd="1" destOrd="0" presId="urn:microsoft.com/office/officeart/2005/8/layout/hList1"/>
    <dgm:cxn modelId="{6D8C088F-2C80-424B-B9D4-004385EAFC26}" type="presParOf" srcId="{4E5631E2-8630-4985-8711-FA1ADC706C45}" destId="{82CECFEA-060B-4F5A-BEEF-E5A769CE53EE}" srcOrd="3" destOrd="0" presId="urn:microsoft.com/office/officeart/2005/8/layout/hList1"/>
    <dgm:cxn modelId="{C707EAD0-6786-4E2A-81B0-20325C6B7259}" type="presParOf" srcId="{4E5631E2-8630-4985-8711-FA1ADC706C45}" destId="{ADCA8E2B-C5DC-40B9-B01C-9279A982C1A8}" srcOrd="4" destOrd="0" presId="urn:microsoft.com/office/officeart/2005/8/layout/hList1"/>
    <dgm:cxn modelId="{B1EE6DD1-4669-4AD0-A4DF-9C60E39F23BD}" type="presParOf" srcId="{ADCA8E2B-C5DC-40B9-B01C-9279A982C1A8}" destId="{46CCD1CD-BEC4-47D6-B22F-2C2CA5D5E2E4}" srcOrd="0" destOrd="0" presId="urn:microsoft.com/office/officeart/2005/8/layout/hList1"/>
    <dgm:cxn modelId="{E4D347E4-3AE8-41DE-BBEC-241B7319B0CB}" type="presParOf" srcId="{ADCA8E2B-C5DC-40B9-B01C-9279A982C1A8}" destId="{B82C837D-3EC1-425A-926B-41AF8CE4228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15B66-EF2B-4EF8-B942-EB7313D4EA8B}">
      <dsp:nvSpPr>
        <dsp:cNvPr id="0" name=""/>
        <dsp:cNvSpPr/>
      </dsp:nvSpPr>
      <dsp:spPr>
        <a:xfrm>
          <a:off x="2563" y="48452"/>
          <a:ext cx="2499233" cy="403200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Anycast</a:t>
          </a:r>
          <a:r>
            <a:rPr lang="en-US" sz="1400" kern="1200" dirty="0" smtClean="0"/>
            <a:t> </a:t>
          </a:r>
          <a:r>
            <a:rPr lang="ko-KR" altLang="en-US" sz="1400" kern="1200" dirty="0" smtClean="0"/>
            <a:t>방식</a:t>
          </a:r>
          <a:endParaRPr lang="en-US" sz="1400" kern="1200" dirty="0"/>
        </a:p>
      </dsp:txBody>
      <dsp:txXfrm>
        <a:off x="2563" y="48452"/>
        <a:ext cx="2499233" cy="403200"/>
      </dsp:txXfrm>
    </dsp:sp>
    <dsp:sp modelId="{CDFD2912-57EE-459E-BAB1-AAB510D81225}">
      <dsp:nvSpPr>
        <dsp:cNvPr id="0" name=""/>
        <dsp:cNvSpPr/>
      </dsp:nvSpPr>
      <dsp:spPr>
        <a:xfrm>
          <a:off x="2563" y="451652"/>
          <a:ext cx="2499233" cy="30743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서비스 호스트네임에 대해 모든 </a:t>
          </a:r>
          <a:r>
            <a:rPr lang="en-US" altLang="ko-KR" sz="1400" kern="1200" dirty="0" err="1" smtClean="0"/>
            <a:t>PoP</a:t>
          </a:r>
          <a:r>
            <a:rPr lang="ko-KR" altLang="en-US" sz="1400" kern="1200" dirty="0" smtClean="0"/>
            <a:t>이 동일한 </a:t>
          </a:r>
          <a:r>
            <a:rPr lang="en-US" altLang="ko-KR" sz="1400" kern="1200" dirty="0" smtClean="0"/>
            <a:t>IP</a:t>
          </a:r>
          <a:r>
            <a:rPr lang="ko-KR" altLang="en-US" sz="1400" kern="1200" dirty="0" smtClean="0"/>
            <a:t>를 사용하여 클라이언트가 </a:t>
          </a:r>
          <a:r>
            <a:rPr lang="en-US" altLang="ko-KR" sz="1400" b="1" kern="1200" dirty="0" smtClean="0"/>
            <a:t>BGP path</a:t>
          </a:r>
          <a:r>
            <a:rPr lang="ko-KR" altLang="en-US" sz="1400" b="1" kern="1200" dirty="0" smtClean="0"/>
            <a:t> 에 따른</a:t>
          </a:r>
          <a:r>
            <a:rPr lang="ko-KR" altLang="en-US" sz="1400" kern="1200" dirty="0" smtClean="0"/>
            <a:t> 가까운 </a:t>
          </a:r>
          <a:r>
            <a:rPr lang="en-US" altLang="ko-KR" sz="1400" kern="1200" dirty="0" err="1" smtClean="0"/>
            <a:t>PoP</a:t>
          </a:r>
          <a:r>
            <a:rPr lang="ko-KR" altLang="en-US" sz="1400" kern="1200" dirty="0" smtClean="0"/>
            <a:t>에 접속하게 하는 기술</a:t>
          </a:r>
          <a:endParaRPr lang="en-US" sz="1400" b="0" kern="1200" dirty="0">
            <a:solidFill>
              <a:schemeClr val="tx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네트워크 최단 경로를 사용하는 방식이나 </a:t>
          </a:r>
          <a:r>
            <a:rPr lang="en-US" altLang="ko-KR" sz="1400" b="1" kern="1200" dirty="0" smtClean="0">
              <a:solidFill>
                <a:srgbClr val="FF0000"/>
              </a:solidFill>
            </a:rPr>
            <a:t>BGP path</a:t>
          </a:r>
          <a:r>
            <a:rPr lang="ko-KR" altLang="en-US" sz="1400" b="1" kern="1200" dirty="0" smtClean="0">
              <a:solidFill>
                <a:srgbClr val="FF0000"/>
              </a:solidFill>
            </a:rPr>
            <a:t>가 불안정한 경우 서비스 장애 및  </a:t>
          </a:r>
          <a:r>
            <a:rPr lang="en-US" altLang="ko-KR" sz="1400" b="1" kern="1200" dirty="0" smtClean="0">
              <a:solidFill>
                <a:srgbClr val="FF0000"/>
              </a:solidFill>
            </a:rPr>
            <a:t>Latency </a:t>
          </a:r>
          <a:r>
            <a:rPr lang="ko-KR" altLang="en-US" sz="1400" b="1" kern="1200" dirty="0" smtClean="0">
              <a:solidFill>
                <a:srgbClr val="FF0000"/>
              </a:solidFill>
            </a:rPr>
            <a:t>정보 반영하지 못함 </a:t>
          </a:r>
          <a:endParaRPr lang="en-US" sz="1400" b="1" kern="1200" dirty="0">
            <a:solidFill>
              <a:srgbClr val="FF0000"/>
            </a:solidFill>
          </a:endParaRPr>
        </a:p>
      </dsp:txBody>
      <dsp:txXfrm>
        <a:off x="2563" y="451652"/>
        <a:ext cx="2499233" cy="3074399"/>
      </dsp:txXfrm>
    </dsp:sp>
    <dsp:sp modelId="{98AEF5CF-80B9-4813-B532-3F694DB96607}">
      <dsp:nvSpPr>
        <dsp:cNvPr id="0" name=""/>
        <dsp:cNvSpPr/>
      </dsp:nvSpPr>
      <dsp:spPr>
        <a:xfrm>
          <a:off x="2851689" y="48452"/>
          <a:ext cx="2499233" cy="403200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DNS </a:t>
          </a:r>
          <a:r>
            <a:rPr lang="ko-KR" altLang="en-US" sz="1400" kern="1200" dirty="0" smtClean="0"/>
            <a:t>방식</a:t>
          </a:r>
          <a:endParaRPr lang="en-US" sz="1400" kern="1200" dirty="0"/>
        </a:p>
      </dsp:txBody>
      <dsp:txXfrm>
        <a:off x="2851689" y="48452"/>
        <a:ext cx="2499233" cy="403200"/>
      </dsp:txXfrm>
    </dsp:sp>
    <dsp:sp modelId="{4FF8C186-0DDC-46EB-AD5C-FB94333778F6}">
      <dsp:nvSpPr>
        <dsp:cNvPr id="0" name=""/>
        <dsp:cNvSpPr/>
      </dsp:nvSpPr>
      <dsp:spPr>
        <a:xfrm>
          <a:off x="2851689" y="451652"/>
          <a:ext cx="2499233" cy="30743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클라이언트의 </a:t>
          </a:r>
          <a:r>
            <a:rPr lang="en-US" altLang="ko-KR" sz="1400" kern="1200" dirty="0" smtClean="0"/>
            <a:t>DNS </a:t>
          </a:r>
          <a:r>
            <a:rPr lang="ko-KR" altLang="en-US" sz="1400" kern="1200" dirty="0" smtClean="0"/>
            <a:t>요청에 대해 </a:t>
          </a:r>
          <a:r>
            <a:rPr lang="en-US" altLang="ko-KR" sz="1400" kern="1200" dirty="0" smtClean="0"/>
            <a:t>Metric</a:t>
          </a:r>
          <a:r>
            <a:rPr lang="ko-KR" altLang="en-US" sz="1400" kern="1200" dirty="0" smtClean="0"/>
            <a:t>을 고려하여 </a:t>
          </a:r>
          <a:r>
            <a:rPr lang="en-US" altLang="ko-KR" sz="1400" kern="1200" dirty="0" err="1" smtClean="0"/>
            <a:t>PoP</a:t>
          </a:r>
          <a:r>
            <a:rPr lang="en-US" altLang="ko-KR" sz="1400" kern="1200" dirty="0" smtClean="0"/>
            <a:t> </a:t>
          </a:r>
          <a:r>
            <a:rPr lang="ko-KR" altLang="en-US" sz="1400" kern="1200" dirty="0" smtClean="0"/>
            <a:t>선정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 smtClean="0"/>
            <a:t>Metrics: </a:t>
          </a:r>
          <a:r>
            <a:rPr lang="en-US" altLang="ko-KR" sz="1400" kern="1200" dirty="0" err="1" smtClean="0"/>
            <a:t>PoP</a:t>
          </a:r>
          <a:r>
            <a:rPr lang="en-US" altLang="ko-KR" sz="1400" kern="1200" dirty="0" smtClean="0"/>
            <a:t> </a:t>
          </a:r>
          <a:r>
            <a:rPr lang="ko-KR" altLang="en-US" sz="1400" kern="1200" dirty="0" smtClean="0"/>
            <a:t>부하상태</a:t>
          </a:r>
          <a:r>
            <a:rPr lang="en-US" altLang="ko-KR" sz="1400" kern="1200" dirty="0" smtClean="0"/>
            <a:t>, Latency, </a:t>
          </a:r>
          <a:r>
            <a:rPr lang="ko-KR" altLang="en-US" sz="1400" kern="1200" dirty="0" smtClean="0"/>
            <a:t>지리적</a:t>
          </a:r>
          <a:r>
            <a:rPr lang="en-US" altLang="ko-KR" sz="1400" kern="1200" dirty="0" smtClean="0"/>
            <a:t>/</a:t>
          </a:r>
          <a:r>
            <a:rPr lang="ko-KR" altLang="en-US" sz="1400" kern="1200" dirty="0" smtClean="0"/>
            <a:t>네트웍 거리</a:t>
          </a:r>
          <a:r>
            <a:rPr lang="en-US" altLang="ko-KR" sz="1400" kern="1200" dirty="0" smtClean="0"/>
            <a:t>, </a:t>
          </a:r>
          <a:r>
            <a:rPr lang="en-US" altLang="ko-KR" sz="1400" b="1" i="1" u="sng" kern="1200" dirty="0" err="1" smtClean="0">
              <a:solidFill>
                <a:srgbClr val="FF0000"/>
              </a:solidFill>
            </a:rPr>
            <a:t>PoP</a:t>
          </a:r>
          <a:r>
            <a:rPr lang="en-US" altLang="ko-KR" sz="1400" b="1" i="1" u="sng" kern="1200" dirty="0" smtClean="0">
              <a:solidFill>
                <a:srgbClr val="FF0000"/>
              </a:solidFill>
            </a:rPr>
            <a:t> Cost</a:t>
          </a:r>
          <a:endParaRPr lang="en-US" sz="1400" b="1" kern="1200" dirty="0">
            <a:solidFill>
              <a:srgbClr val="FF000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b="1" kern="1200" dirty="0" smtClean="0">
              <a:solidFill>
                <a:srgbClr val="FF0000"/>
              </a:solidFill>
            </a:rPr>
            <a:t>대부분의 </a:t>
          </a:r>
          <a:r>
            <a:rPr lang="en-US" altLang="ko-KR" sz="1400" b="1" kern="1200" dirty="0" smtClean="0">
              <a:solidFill>
                <a:srgbClr val="FF0000"/>
              </a:solidFill>
            </a:rPr>
            <a:t>CDN </a:t>
          </a:r>
          <a:r>
            <a:rPr lang="ko-KR" altLang="en-US" sz="1400" b="1" kern="1200" dirty="0" smtClean="0">
              <a:solidFill>
                <a:srgbClr val="FF0000"/>
              </a:solidFill>
            </a:rPr>
            <a:t>업체는 </a:t>
          </a:r>
          <a:r>
            <a:rPr lang="en-US" altLang="ko-KR" sz="1400" b="1" kern="1200" dirty="0" err="1" smtClean="0">
              <a:solidFill>
                <a:srgbClr val="FF0000"/>
              </a:solidFill>
            </a:rPr>
            <a:t>PoP</a:t>
          </a:r>
          <a:r>
            <a:rPr lang="en-US" altLang="ko-KR" sz="1400" b="1" kern="1200" dirty="0" smtClean="0">
              <a:solidFill>
                <a:srgbClr val="FF0000"/>
              </a:solidFill>
            </a:rPr>
            <a:t> Cost</a:t>
          </a:r>
          <a:r>
            <a:rPr lang="ko-KR" altLang="en-US" sz="1400" b="1" kern="1200" dirty="0" smtClean="0">
              <a:solidFill>
                <a:srgbClr val="FF0000"/>
              </a:solidFill>
            </a:rPr>
            <a:t>를 고려한 서비스별 차등 라우팅룰 적용</a:t>
          </a:r>
          <a:endParaRPr lang="en-US" sz="1400" b="1" kern="1200" dirty="0">
            <a:solidFill>
              <a:srgbClr val="FF0000"/>
            </a:solidFill>
          </a:endParaRPr>
        </a:p>
      </dsp:txBody>
      <dsp:txXfrm>
        <a:off x="2851689" y="451652"/>
        <a:ext cx="2499233" cy="3074399"/>
      </dsp:txXfrm>
    </dsp:sp>
    <dsp:sp modelId="{46CCD1CD-BEC4-47D6-B22F-2C2CA5D5E2E4}">
      <dsp:nvSpPr>
        <dsp:cNvPr id="0" name=""/>
        <dsp:cNvSpPr/>
      </dsp:nvSpPr>
      <dsp:spPr>
        <a:xfrm>
          <a:off x="5700816" y="48452"/>
          <a:ext cx="2499233" cy="40320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AWS CloudFront</a:t>
          </a:r>
          <a:endParaRPr lang="en-US" sz="1400" kern="1200" dirty="0"/>
        </a:p>
      </dsp:txBody>
      <dsp:txXfrm>
        <a:off x="5700816" y="48452"/>
        <a:ext cx="2499233" cy="403200"/>
      </dsp:txXfrm>
    </dsp:sp>
    <dsp:sp modelId="{B82C837D-3EC1-425A-926B-41AF8CE42284}">
      <dsp:nvSpPr>
        <dsp:cNvPr id="0" name=""/>
        <dsp:cNvSpPr/>
      </dsp:nvSpPr>
      <dsp:spPr>
        <a:xfrm>
          <a:off x="5700816" y="451652"/>
          <a:ext cx="2499233" cy="30743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i="0" u="none" kern="1200" dirty="0" smtClean="0">
              <a:solidFill>
                <a:srgbClr val="0070C0"/>
              </a:solidFill>
            </a:rPr>
            <a:t>DNS </a:t>
          </a:r>
          <a:r>
            <a:rPr lang="ko-KR" altLang="en-US" sz="1400" b="0" i="0" u="none" kern="1200" dirty="0" smtClean="0">
              <a:solidFill>
                <a:srgbClr val="0070C0"/>
              </a:solidFill>
            </a:rPr>
            <a:t>방식을 사용</a:t>
          </a:r>
          <a:endParaRPr lang="en-US" sz="1400" b="0" i="0" u="none" kern="1200" dirty="0">
            <a:solidFill>
              <a:srgbClr val="0070C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b="0" i="0" u="none" kern="1200" dirty="0" smtClean="0">
              <a:solidFill>
                <a:srgbClr val="0070C0"/>
              </a:solidFill>
            </a:rPr>
            <a:t>클라이언트와 </a:t>
          </a:r>
          <a:r>
            <a:rPr lang="en-US" altLang="ko-KR" sz="1400" b="0" i="0" u="none" kern="1200" dirty="0" err="1" smtClean="0">
              <a:solidFill>
                <a:srgbClr val="0070C0"/>
              </a:solidFill>
            </a:rPr>
            <a:t>PoP</a:t>
          </a:r>
          <a:r>
            <a:rPr lang="ko-KR" altLang="en-US" sz="1400" b="0" i="0" u="none" kern="1200" dirty="0" smtClean="0">
              <a:solidFill>
                <a:srgbClr val="0070C0"/>
              </a:solidFill>
            </a:rPr>
            <a:t>간 실측된 </a:t>
          </a:r>
          <a:r>
            <a:rPr lang="ko-KR" altLang="en-US" sz="1400" b="1" i="0" u="none" kern="1200" dirty="0" smtClean="0">
              <a:solidFill>
                <a:srgbClr val="0070C0"/>
              </a:solidFill>
            </a:rPr>
            <a:t>지연시간</a:t>
          </a:r>
          <a:r>
            <a:rPr lang="en-US" altLang="ko-KR" sz="1400" b="1" i="0" u="none" kern="1200" dirty="0" smtClean="0">
              <a:solidFill>
                <a:srgbClr val="0070C0"/>
              </a:solidFill>
            </a:rPr>
            <a:t>(Latency)</a:t>
          </a:r>
          <a:r>
            <a:rPr lang="ko-KR" altLang="en-US" sz="1400" b="1" i="0" u="none" kern="1200" dirty="0" smtClean="0">
              <a:solidFill>
                <a:srgbClr val="0070C0"/>
              </a:solidFill>
            </a:rPr>
            <a:t> 기준으로 최상의 라우팅 제공</a:t>
          </a:r>
          <a:r>
            <a:rPr lang="ko-KR" altLang="en-US" sz="1400" b="0" i="0" u="none" kern="1200" dirty="0" smtClean="0">
              <a:solidFill>
                <a:srgbClr val="0070C0"/>
              </a:solidFill>
            </a:rPr>
            <a:t> </a:t>
          </a:r>
          <a:endParaRPr lang="en-US" sz="1400" b="0" i="0" u="none" kern="1200" dirty="0">
            <a:solidFill>
              <a:srgbClr val="0070C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b="0" i="0" u="none" kern="1200" dirty="0" err="1" smtClean="0">
              <a:solidFill>
                <a:srgbClr val="0070C0"/>
              </a:solidFill>
            </a:rPr>
            <a:t>PoP</a:t>
          </a:r>
          <a:r>
            <a:rPr lang="en-US" altLang="ko-KR" sz="1400" b="0" i="0" u="none" kern="1200" dirty="0" smtClean="0">
              <a:solidFill>
                <a:srgbClr val="0070C0"/>
              </a:solidFill>
            </a:rPr>
            <a:t> Cost </a:t>
          </a:r>
          <a:r>
            <a:rPr lang="ko-KR" altLang="en-US" sz="1400" b="0" i="0" u="none" kern="1200" dirty="0" smtClean="0">
              <a:solidFill>
                <a:srgbClr val="0070C0"/>
              </a:solidFill>
            </a:rPr>
            <a:t>를 고려하지 않는 </a:t>
          </a:r>
          <a:r>
            <a:rPr lang="en-US" altLang="ko-KR" sz="1400" b="0" i="0" u="none" kern="1200" dirty="0" smtClean="0">
              <a:solidFill>
                <a:srgbClr val="0070C0"/>
              </a:solidFill>
            </a:rPr>
            <a:t>Latency </a:t>
          </a:r>
          <a:r>
            <a:rPr lang="ko-KR" altLang="en-US" sz="1400" b="0" i="0" u="none" kern="1200" dirty="0" smtClean="0">
              <a:solidFill>
                <a:srgbClr val="0070C0"/>
              </a:solidFill>
            </a:rPr>
            <a:t>기반 라우팅으로 지역별 차등 단가 적용 </a:t>
          </a:r>
          <a:endParaRPr lang="en-US" sz="1400" b="0" i="0" u="none" kern="1200" dirty="0">
            <a:solidFill>
              <a:srgbClr val="0070C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>
            <a:solidFill>
              <a:srgbClr val="0070C0"/>
            </a:solidFill>
          </a:endParaRPr>
        </a:p>
      </dsp:txBody>
      <dsp:txXfrm>
        <a:off x="5700816" y="451652"/>
        <a:ext cx="2499233" cy="30743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15B66-EF2B-4EF8-B942-EB7313D4EA8B}">
      <dsp:nvSpPr>
        <dsp:cNvPr id="0" name=""/>
        <dsp:cNvSpPr/>
      </dsp:nvSpPr>
      <dsp:spPr>
        <a:xfrm>
          <a:off x="2736" y="166829"/>
          <a:ext cx="2668041" cy="403200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장비형</a:t>
          </a:r>
          <a:endParaRPr 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736" y="166829"/>
        <a:ext cx="2668041" cy="403200"/>
      </dsp:txXfrm>
    </dsp:sp>
    <dsp:sp modelId="{CDFD2912-57EE-459E-BAB1-AAB510D81225}">
      <dsp:nvSpPr>
        <dsp:cNvPr id="0" name=""/>
        <dsp:cNvSpPr/>
      </dsp:nvSpPr>
      <dsp:spPr>
        <a:xfrm>
          <a:off x="2736" y="570029"/>
          <a:ext cx="2668041" cy="31128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 err="1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DDoS</a:t>
          </a:r>
          <a:r>
            <a:rPr lang="en-US" sz="1400" b="0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400" b="0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공격에 대해 서버 앞단에서 </a:t>
          </a:r>
          <a:r>
            <a:rPr lang="en-US" altLang="ko-KR" sz="1400" b="0" kern="1200" dirty="0" err="1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DDoS</a:t>
          </a:r>
          <a:r>
            <a:rPr lang="en-US" altLang="ko-KR" sz="1400" b="0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400" b="0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전용 장비 설치 차단</a:t>
          </a:r>
          <a:endParaRPr lang="en-US" sz="1400" b="0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직접</a:t>
          </a:r>
          <a:r>
            <a:rPr lang="en-US" altLang="ko-KR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즉각적인 대응이 가능하다는 장점이 있으나 인프로 규모에 맞는 구축을 위한 </a:t>
          </a:r>
          <a:r>
            <a:rPr lang="ko-KR" altLang="en-US" sz="14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초기 투자 비용이 크고 </a:t>
          </a:r>
          <a:r>
            <a:rPr lang="ko-KR" altLang="en-US" sz="1400" b="1" kern="12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대역폭 고갈 대용량 공격에 대한 대응 불가 </a:t>
          </a:r>
          <a:endParaRPr lang="en-US" sz="1400" b="1" kern="1200" dirty="0">
            <a:solidFill>
              <a:srgbClr val="FF000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736" y="570029"/>
        <a:ext cx="2668041" cy="3112829"/>
      </dsp:txXfrm>
    </dsp:sp>
    <dsp:sp modelId="{98AEF5CF-80B9-4813-B532-3F694DB96607}">
      <dsp:nvSpPr>
        <dsp:cNvPr id="0" name=""/>
        <dsp:cNvSpPr/>
      </dsp:nvSpPr>
      <dsp:spPr>
        <a:xfrm>
          <a:off x="3044304" y="166829"/>
          <a:ext cx="2668041" cy="403200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서비스형</a:t>
          </a:r>
          <a:endParaRPr 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044304" y="166829"/>
        <a:ext cx="2668041" cy="403200"/>
      </dsp:txXfrm>
    </dsp:sp>
    <dsp:sp modelId="{4FF8C186-0DDC-46EB-AD5C-FB94333778F6}">
      <dsp:nvSpPr>
        <dsp:cNvPr id="0" name=""/>
        <dsp:cNvSpPr/>
      </dsp:nvSpPr>
      <dsp:spPr>
        <a:xfrm>
          <a:off x="3044304" y="570029"/>
          <a:ext cx="2668041" cy="31128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ISP </a:t>
          </a:r>
          <a:r>
            <a:rPr lang="ko-KR" altLang="en-US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혹은 </a:t>
          </a:r>
          <a:r>
            <a:rPr lang="en-US" altLang="ko-KR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CDN</a:t>
          </a:r>
          <a:r>
            <a:rPr lang="ko-KR" altLang="en-US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사에서 </a:t>
          </a:r>
          <a:r>
            <a:rPr lang="en-US" altLang="ko-KR" sz="1400" kern="12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DDoS</a:t>
          </a:r>
          <a:r>
            <a:rPr lang="en-US" altLang="ko-KR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공격 탐지시 트래픽을 사이버 대피소 또는 스크러빙센터로 우회시켜 </a:t>
          </a:r>
          <a:r>
            <a:rPr lang="en-US" altLang="ko-KR" sz="1400" kern="12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DDoS</a:t>
          </a:r>
          <a:r>
            <a:rPr lang="en-US" altLang="ko-KR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공격 방어</a:t>
          </a:r>
          <a:endParaRPr 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탐지</a:t>
          </a:r>
          <a:r>
            <a:rPr lang="en-US" altLang="ko-KR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우회 </a:t>
          </a:r>
          <a:r>
            <a:rPr lang="ko-KR" altLang="en-US" sz="14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소요시간 동안 </a:t>
          </a:r>
          <a:r>
            <a:rPr lang="en-US" altLang="ko-KR" sz="1400" b="1" kern="12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DDoS</a:t>
          </a:r>
          <a:r>
            <a:rPr lang="en-US" altLang="ko-KR" sz="14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4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공격이 지속되고 </a:t>
          </a:r>
          <a:r>
            <a:rPr lang="ko-KR" altLang="en-US" sz="1400" b="1" kern="12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트래픽 우회시 사용자 성능 저하 발생가능</a:t>
          </a:r>
          <a:endParaRPr lang="en-US" sz="1400" b="1" kern="1200" dirty="0">
            <a:solidFill>
              <a:srgbClr val="FF000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044304" y="570029"/>
        <a:ext cx="2668041" cy="3112829"/>
      </dsp:txXfrm>
    </dsp:sp>
    <dsp:sp modelId="{46CCD1CD-BEC4-47D6-B22F-2C2CA5D5E2E4}">
      <dsp:nvSpPr>
        <dsp:cNvPr id="0" name=""/>
        <dsp:cNvSpPr/>
      </dsp:nvSpPr>
      <dsp:spPr>
        <a:xfrm>
          <a:off x="6085871" y="166829"/>
          <a:ext cx="2668041" cy="40320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AWS CloudFront</a:t>
          </a:r>
          <a:endParaRPr 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085871" y="166829"/>
        <a:ext cx="2668041" cy="403200"/>
      </dsp:txXfrm>
    </dsp:sp>
    <dsp:sp modelId="{B82C837D-3EC1-425A-926B-41AF8CE42284}">
      <dsp:nvSpPr>
        <dsp:cNvPr id="0" name=""/>
        <dsp:cNvSpPr/>
      </dsp:nvSpPr>
      <dsp:spPr>
        <a:xfrm>
          <a:off x="6085871" y="570029"/>
          <a:ext cx="2668041" cy="31128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대용량 </a:t>
          </a:r>
          <a:r>
            <a:rPr lang="en-US" sz="1400" kern="12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Super </a:t>
          </a:r>
          <a:r>
            <a:rPr lang="en-US" sz="1400" kern="1200" dirty="0" err="1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PoP</a:t>
          </a:r>
          <a:r>
            <a:rPr lang="en-US" sz="1400" kern="12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400" kern="12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아키텍쳐로 </a:t>
          </a:r>
          <a:r>
            <a:rPr lang="ko-KR" altLang="en-US" sz="1400" b="1" i="1" u="sng" kern="12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인라인 </a:t>
          </a:r>
          <a:r>
            <a:rPr lang="en-US" altLang="ko-KR" sz="1400" b="1" i="1" u="sng" kern="1200" dirty="0" err="1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DDoS</a:t>
          </a:r>
          <a:r>
            <a:rPr lang="en-US" altLang="ko-KR" sz="1400" b="1" i="1" u="sng" kern="12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400" b="1" i="1" u="sng" kern="12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방어</a:t>
          </a:r>
          <a:endParaRPr lang="en-US" sz="1400" b="1" i="1" u="sng" kern="1200" dirty="0">
            <a:solidFill>
              <a:srgbClr val="0070C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Syn</a:t>
          </a:r>
          <a:r>
            <a:rPr lang="en-US" sz="1400" kern="12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 UDP</a:t>
          </a:r>
          <a:r>
            <a:rPr lang="ko-KR" altLang="en-US" sz="1400" kern="12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등 </a:t>
          </a:r>
          <a:r>
            <a:rPr lang="en-US" altLang="ko-KR" sz="1400" kern="12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L3/L4</a:t>
          </a:r>
          <a:r>
            <a:rPr lang="ko-KR" altLang="en-US" sz="1400" kern="12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400" kern="1200" dirty="0" err="1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DDoS</a:t>
          </a:r>
          <a:r>
            <a:rPr lang="en-US" altLang="ko-KR" sz="1400" kern="12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400" kern="12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공격 트래픽에 대해서는 과금없으며 약정없이 사용 가능</a:t>
          </a:r>
          <a:endParaRPr lang="en-US" sz="1400" kern="1200" dirty="0">
            <a:solidFill>
              <a:srgbClr val="0070C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CDN</a:t>
          </a:r>
          <a:r>
            <a:rPr lang="ko-KR" altLang="en-US" sz="1400" kern="12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의 장점에 의한 시너지 효과 </a:t>
          </a:r>
          <a:r>
            <a:rPr lang="en-US" altLang="ko-KR" sz="1400" kern="12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400" kern="12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성능</a:t>
          </a:r>
          <a:r>
            <a:rPr lang="en-US" altLang="ko-KR" sz="1400" kern="12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</a:t>
          </a:r>
          <a:r>
            <a:rPr lang="ko-KR" altLang="en-US" sz="1400" kern="12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확장성</a:t>
          </a:r>
          <a:r>
            <a:rPr lang="en-US" altLang="ko-KR" sz="1400" kern="12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</a:t>
          </a:r>
          <a:r>
            <a:rPr lang="ko-KR" altLang="en-US" sz="1400" kern="12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비용절감</a:t>
          </a:r>
          <a:r>
            <a:rPr lang="en-US" altLang="ko-KR" sz="1400" kern="12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en-US" sz="1400" kern="1200" dirty="0">
            <a:solidFill>
              <a:srgbClr val="0070C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Shield Advanced </a:t>
          </a:r>
          <a:r>
            <a:rPr lang="ko-KR" altLang="en-US" sz="1400" kern="12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서비스 선택 가능</a:t>
          </a:r>
          <a:endParaRPr lang="en-US" sz="1400" kern="1200" dirty="0">
            <a:solidFill>
              <a:srgbClr val="0070C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085871" y="570029"/>
        <a:ext cx="2668041" cy="31128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24E637-8248-41C3-85BF-E8C2734D22C4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CB526-761F-48F7-AFEE-E3056D967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424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CB526-761F-48F7-AFEE-E3056D96796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735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여러가속 기술중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CF</a:t>
            </a:r>
            <a:r>
              <a:rPr lang="ko-KR" altLang="en-US" baseline="0" dirty="0" smtClean="0"/>
              <a:t>만의 유니크한 기술은 라우팅</a:t>
            </a:r>
            <a:r>
              <a:rPr lang="en-US" altLang="ko-KR" baseline="0" dirty="0" smtClean="0"/>
              <a:t>, AWS </a:t>
            </a:r>
            <a:r>
              <a:rPr lang="ko-KR" altLang="en-US" baseline="0" dirty="0" smtClean="0"/>
              <a:t>백본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110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95325" y="739775"/>
            <a:ext cx="5345113" cy="37004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Always</a:t>
            </a:r>
            <a:r>
              <a:rPr kumimoji="1" lang="en-US" altLang="ja-JP" baseline="0" dirty="0" smtClean="0"/>
              <a:t>-on, in line protection mitigates attack without affecting availability, throughput and latency.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84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5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3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477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7" name="Shape 1017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0129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4" name="Shape 704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3704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0" name="Shape 750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1066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240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 smtClean="0"/>
              <a:t>LastMile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개선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전세계 인터넷 평균속도는 거의 </a:t>
            </a:r>
            <a:r>
              <a:rPr kumimoji="1" lang="en-US" altLang="ko-KR" dirty="0" smtClean="0"/>
              <a:t>10Mbps.  80%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이상이 </a:t>
            </a:r>
            <a:r>
              <a:rPr kumimoji="1" lang="en-US" altLang="ko-KR" baseline="0" dirty="0" smtClean="0"/>
              <a:t>4Mbps </a:t>
            </a:r>
            <a:r>
              <a:rPr kumimoji="1" lang="ko-KR" altLang="en-US" baseline="0" dirty="0" smtClean="0"/>
              <a:t>이상</a:t>
            </a:r>
            <a:r>
              <a:rPr kumimoji="1" lang="en-US" altLang="ko-KR" baseline="0" dirty="0" smtClean="0"/>
              <a:t>. 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86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182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*</a:t>
            </a:r>
            <a:r>
              <a:rPr lang="ko-KR" altLang="en-US" dirty="0" smtClean="0"/>
              <a:t>모든 유저들에게 표준</a:t>
            </a:r>
            <a:r>
              <a:rPr lang="en-US" altLang="ko-KR" dirty="0" smtClean="0"/>
              <a:t>(</a:t>
            </a:r>
            <a:r>
              <a:rPr lang="ko-KR" altLang="en-US" dirty="0" smtClean="0"/>
              <a:t>당연시</a:t>
            </a:r>
            <a:r>
              <a:rPr lang="en-US" altLang="ko-KR" dirty="0" smtClean="0"/>
              <a:t>)</a:t>
            </a:r>
            <a:r>
              <a:rPr lang="ko-KR" altLang="en-US" dirty="0" smtClean="0"/>
              <a:t>화 되는 </a:t>
            </a:r>
            <a:r>
              <a:rPr lang="en-US" dirty="0" smtClean="0"/>
              <a:t>HTTPS</a:t>
            </a:r>
            <a:r>
              <a:rPr lang="en-US" baseline="0" dirty="0" smtClean="0"/>
              <a:t> </a:t>
            </a:r>
            <a:r>
              <a:rPr lang="ko-KR" altLang="en-US" baseline="0" dirty="0" smtClean="0"/>
              <a:t>와 웹사이트의 다이나믹 콘텐츠 가속 필요</a:t>
            </a:r>
            <a:endParaRPr lang="en-US" altLang="ko-KR" baseline="0" dirty="0" smtClean="0"/>
          </a:p>
          <a:p>
            <a:r>
              <a:rPr lang="en-US" altLang="ko-KR" baseline="0" dirty="0" smtClean="0"/>
              <a:t>  -</a:t>
            </a:r>
            <a:r>
              <a:rPr lang="ko-KR" altLang="en-US" baseline="0" dirty="0" smtClean="0"/>
              <a:t>크롬의 </a:t>
            </a:r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안전하지 않음</a:t>
            </a:r>
            <a:r>
              <a:rPr lang="en-US" altLang="ko-KR" baseline="0" dirty="0" smtClean="0"/>
              <a:t>“ </a:t>
            </a:r>
            <a:r>
              <a:rPr lang="ko-KR" altLang="en-US" baseline="0" dirty="0" smtClean="0"/>
              <a:t>경고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구글 검색에서 </a:t>
            </a:r>
            <a:r>
              <a:rPr lang="en-US" altLang="ko-KR" baseline="0" dirty="0" smtClean="0"/>
              <a:t>HTTPS </a:t>
            </a:r>
            <a:r>
              <a:rPr lang="ko-KR" altLang="en-US" baseline="0" dirty="0" smtClean="0"/>
              <a:t>안쓰면 하단으로 표시</a:t>
            </a:r>
            <a:r>
              <a:rPr lang="en-US" altLang="ko-KR" baseline="0" dirty="0" smtClean="0"/>
              <a:t> /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전 세계 홈페이지의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50.3%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https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를 적용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  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현재 국내 언론사 홈페이지는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HTTPS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미적용</a:t>
            </a:r>
            <a:endParaRPr lang="en-US" altLang="ko-KR" baseline="0" dirty="0" smtClean="0"/>
          </a:p>
          <a:p>
            <a:r>
              <a:rPr lang="en-US" altLang="ko-KR" baseline="0" dirty="0" smtClean="0"/>
              <a:t>  -</a:t>
            </a:r>
            <a:r>
              <a:rPr lang="ko-KR" altLang="en-US" baseline="0" dirty="0" smtClean="0"/>
              <a:t>동적 콘텐츠의 가치가 정적 콘텐츠의 </a:t>
            </a:r>
            <a:r>
              <a:rPr lang="en-US" altLang="ko-KR" baseline="0" dirty="0" smtClean="0"/>
              <a:t>5-10</a:t>
            </a:r>
            <a:r>
              <a:rPr lang="ko-KR" altLang="en-US" baseline="0" dirty="0" smtClean="0"/>
              <a:t>배의 가치가 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0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085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484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427" y="2503669"/>
            <a:ext cx="8420100" cy="13620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033" b="1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45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428498" y="1916832"/>
            <a:ext cx="9049005" cy="4392488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428496" y="266787"/>
            <a:ext cx="9049005" cy="38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sz="18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4016895" y="6481808"/>
            <a:ext cx="23113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>
              <a:buSzPct val="25000"/>
            </a:pPr>
            <a:fld id="{00000000-1234-1234-1234-123412341234}" type="slidenum">
              <a:rPr lang="en-US" altLang="ko-KR" sz="120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algn="ctr">
                <a:buSzPct val="25000"/>
              </a:pPr>
              <a:t>‹#›</a:t>
            </a:fld>
            <a:endParaRPr lang="ko-KR" altLang="en-US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28496" y="806640"/>
            <a:ext cx="9049005" cy="9679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42857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○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■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○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Char char="■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Char char="●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Char char="○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Char char="■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19407" y="6523592"/>
            <a:ext cx="669397" cy="14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9321" y="6521952"/>
            <a:ext cx="621116" cy="215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24"/>
          <p:cNvPicPr preferRelativeResize="0"/>
          <p:nvPr/>
        </p:nvPicPr>
        <p:blipFill rotWithShape="1">
          <a:blip r:embed="rId4">
            <a:alphaModFix/>
          </a:blip>
          <a:srcRect t="10463" b="11790"/>
          <a:stretch/>
        </p:blipFill>
        <p:spPr>
          <a:xfrm>
            <a:off x="428496" y="6481807"/>
            <a:ext cx="365151" cy="3301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1421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0" y="657225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452445" y="1769976"/>
            <a:ext cx="9001125" cy="468321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bk object 17"/>
          <p:cNvSpPr/>
          <p:nvPr userDrawn="1"/>
        </p:nvSpPr>
        <p:spPr>
          <a:xfrm>
            <a:off x="8829668" y="6499304"/>
            <a:ext cx="617221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2" descr="https://partnercentral.awspartner.com/resource/1505190678000/APNLogoSmall"/>
          <p:cNvPicPr preferRelativeResize="0"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65805" y="6513851"/>
            <a:ext cx="549299" cy="28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3" y="6453189"/>
            <a:ext cx="1509089" cy="39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68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0" y="657225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452445" y="1094015"/>
            <a:ext cx="9001125" cy="535917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bk object 17"/>
          <p:cNvSpPr/>
          <p:nvPr userDrawn="1"/>
        </p:nvSpPr>
        <p:spPr>
          <a:xfrm>
            <a:off x="8829668" y="6499304"/>
            <a:ext cx="617221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2" descr="https://partnercentral.awspartner.com/resource/1505190678000/APNLogoSmall"/>
          <p:cNvPicPr preferRelativeResize="0"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65805" y="6513851"/>
            <a:ext cx="549299" cy="28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3" y="6453189"/>
            <a:ext cx="1509089" cy="39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76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9515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855" y="153248"/>
            <a:ext cx="8889079" cy="72692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368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855" y="153248"/>
            <a:ext cx="8889079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975" y="1345776"/>
            <a:ext cx="8889079" cy="47385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4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3797" y="1021457"/>
            <a:ext cx="8420100" cy="147002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333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8121" y="2757438"/>
            <a:ext cx="8434958" cy="12288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67" b="0">
                <a:solidFill>
                  <a:schemeClr val="tx2"/>
                </a:solidFill>
              </a:defRPr>
            </a:lvl1pPr>
            <a:lvl2pPr marL="495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0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85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81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76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71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66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62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42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2"/>
            <a:ext cx="9906000" cy="685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09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855" y="153249"/>
            <a:ext cx="8889079" cy="72765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21596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975" y="1345776"/>
            <a:ext cx="8889079" cy="4738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804838" indent="-309553"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238212" indent="-247642">
              <a:buFont typeface="Arial"/>
              <a:buChar char="•"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053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3295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5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8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nyze.com/market-share/cdn/South%20Korea/keycdn-market-share" TargetMode="External"/><Relationship Id="rId3" Type="http://schemas.openxmlformats.org/officeDocument/2006/relationships/hyperlink" Target="https://www.datanyze.com/market-share/cdn/South%20Korea/amazon-cloudfront-market-share" TargetMode="External"/><Relationship Id="rId7" Type="http://schemas.openxmlformats.org/officeDocument/2006/relationships/hyperlink" Target="https://www.datanyze.com/market-share/cdn/South%20Korea/cdnetworks-market-share" TargetMode="External"/><Relationship Id="rId12" Type="http://schemas.openxmlformats.org/officeDocument/2006/relationships/image" Target="../media/image85.png"/><Relationship Id="rId2" Type="http://schemas.openxmlformats.org/officeDocument/2006/relationships/hyperlink" Target="https://www.datanyze.com/market-share/cdn/South%20Korea/akamai-market-shar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datanyze.com/market-share/cdn/South%20Korea/cloudflare-cdn-market-share" TargetMode="External"/><Relationship Id="rId11" Type="http://schemas.openxmlformats.org/officeDocument/2006/relationships/hyperlink" Target="https://www.datanyze.com/market-share/cdn/South%20Korea/fastly-cdn-market-share" TargetMode="External"/><Relationship Id="rId5" Type="http://schemas.openxmlformats.org/officeDocument/2006/relationships/hyperlink" Target="https://www.datanyze.com/market-share/cdn/South%20Korea/rawgit-market-share" TargetMode="External"/><Relationship Id="rId10" Type="http://schemas.openxmlformats.org/officeDocument/2006/relationships/hyperlink" Target="https://www.datanyze.com/market-share/cdn/South%20Korea/maxcdn-market-share" TargetMode="External"/><Relationship Id="rId4" Type="http://schemas.openxmlformats.org/officeDocument/2006/relationships/hyperlink" Target="https://www.datanyze.com/market-share/cdn/South%20Korea/incapsula-market-share" TargetMode="External"/><Relationship Id="rId9" Type="http://schemas.openxmlformats.org/officeDocument/2006/relationships/hyperlink" Target="https://www.datanyze.com/market-share/cdn/South%20Korea/amazon-s3-market-shar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8.emf"/><Relationship Id="rId4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0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94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jpe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" Type="http://schemas.openxmlformats.org/officeDocument/2006/relationships/image" Target="../media/image113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10" Type="http://schemas.openxmlformats.org/officeDocument/2006/relationships/image" Target="../media/image121.jpe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9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42" Type="http://schemas.openxmlformats.org/officeDocument/2006/relationships/image" Target="../media/image55.png"/><Relationship Id="rId47" Type="http://schemas.openxmlformats.org/officeDocument/2006/relationships/image" Target="../media/image60.gif"/><Relationship Id="rId50" Type="http://schemas.openxmlformats.org/officeDocument/2006/relationships/image" Target="../media/image63.jpeg"/><Relationship Id="rId55" Type="http://schemas.openxmlformats.org/officeDocument/2006/relationships/image" Target="../media/image68.jpeg"/><Relationship Id="rId63" Type="http://schemas.openxmlformats.org/officeDocument/2006/relationships/image" Target="../media/image7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6" Type="http://schemas.openxmlformats.org/officeDocument/2006/relationships/image" Target="../media/image29.jpeg"/><Relationship Id="rId29" Type="http://schemas.openxmlformats.org/officeDocument/2006/relationships/image" Target="../media/image42.jpeg"/><Relationship Id="rId11" Type="http://schemas.openxmlformats.org/officeDocument/2006/relationships/image" Target="../media/image24.gif"/><Relationship Id="rId24" Type="http://schemas.openxmlformats.org/officeDocument/2006/relationships/image" Target="../media/image37.jpeg"/><Relationship Id="rId32" Type="http://schemas.openxmlformats.org/officeDocument/2006/relationships/image" Target="../media/image45.jpe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3" Type="http://schemas.openxmlformats.org/officeDocument/2006/relationships/image" Target="../media/image66.jpeg"/><Relationship Id="rId58" Type="http://schemas.openxmlformats.org/officeDocument/2006/relationships/image" Target="../media/image71.jpeg"/><Relationship Id="rId66" Type="http://schemas.openxmlformats.org/officeDocument/2006/relationships/image" Target="../media/image79.jpeg"/><Relationship Id="rId5" Type="http://schemas.openxmlformats.org/officeDocument/2006/relationships/image" Target="../media/image18.gif"/><Relationship Id="rId61" Type="http://schemas.openxmlformats.org/officeDocument/2006/relationships/image" Target="../media/image74.jpeg"/><Relationship Id="rId19" Type="http://schemas.openxmlformats.org/officeDocument/2006/relationships/image" Target="../media/image32.png"/><Relationship Id="rId14" Type="http://schemas.openxmlformats.org/officeDocument/2006/relationships/image" Target="../media/image27.jpeg"/><Relationship Id="rId22" Type="http://schemas.openxmlformats.org/officeDocument/2006/relationships/image" Target="../media/image35.png"/><Relationship Id="rId27" Type="http://schemas.openxmlformats.org/officeDocument/2006/relationships/image" Target="../media/image40.gif"/><Relationship Id="rId30" Type="http://schemas.openxmlformats.org/officeDocument/2006/relationships/image" Target="../media/image43.jpeg"/><Relationship Id="rId35" Type="http://schemas.openxmlformats.org/officeDocument/2006/relationships/image" Target="../media/image48.png"/><Relationship Id="rId43" Type="http://schemas.openxmlformats.org/officeDocument/2006/relationships/image" Target="../media/image56.jpeg"/><Relationship Id="rId48" Type="http://schemas.openxmlformats.org/officeDocument/2006/relationships/image" Target="../media/image61.jpeg"/><Relationship Id="rId56" Type="http://schemas.openxmlformats.org/officeDocument/2006/relationships/image" Target="../media/image69.jpeg"/><Relationship Id="rId64" Type="http://schemas.openxmlformats.org/officeDocument/2006/relationships/image" Target="../media/image77.png"/><Relationship Id="rId8" Type="http://schemas.openxmlformats.org/officeDocument/2006/relationships/image" Target="../media/image21.png"/><Relationship Id="rId51" Type="http://schemas.openxmlformats.org/officeDocument/2006/relationships/image" Target="../media/image64.jpeg"/><Relationship Id="rId3" Type="http://schemas.openxmlformats.org/officeDocument/2006/relationships/image" Target="../media/image16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emf"/><Relationship Id="rId33" Type="http://schemas.openxmlformats.org/officeDocument/2006/relationships/image" Target="../media/image46.pn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59" Type="http://schemas.openxmlformats.org/officeDocument/2006/relationships/image" Target="../media/image72.jpeg"/><Relationship Id="rId20" Type="http://schemas.openxmlformats.org/officeDocument/2006/relationships/image" Target="../media/image33.jpeg"/><Relationship Id="rId41" Type="http://schemas.openxmlformats.org/officeDocument/2006/relationships/image" Target="../media/image54.png"/><Relationship Id="rId54" Type="http://schemas.openxmlformats.org/officeDocument/2006/relationships/image" Target="../media/image67.png"/><Relationship Id="rId62" Type="http://schemas.openxmlformats.org/officeDocument/2006/relationships/image" Target="../media/image7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5" Type="http://schemas.openxmlformats.org/officeDocument/2006/relationships/image" Target="../media/image28.png"/><Relationship Id="rId23" Type="http://schemas.openxmlformats.org/officeDocument/2006/relationships/image" Target="../media/image36.jpeg"/><Relationship Id="rId28" Type="http://schemas.openxmlformats.org/officeDocument/2006/relationships/image" Target="../media/image41.gif"/><Relationship Id="rId36" Type="http://schemas.openxmlformats.org/officeDocument/2006/relationships/image" Target="../media/image49.png"/><Relationship Id="rId49" Type="http://schemas.openxmlformats.org/officeDocument/2006/relationships/image" Target="../media/image62.gif"/><Relationship Id="rId57" Type="http://schemas.openxmlformats.org/officeDocument/2006/relationships/image" Target="../media/image70.jpeg"/><Relationship Id="rId10" Type="http://schemas.openxmlformats.org/officeDocument/2006/relationships/image" Target="../media/image23.png"/><Relationship Id="rId31" Type="http://schemas.openxmlformats.org/officeDocument/2006/relationships/image" Target="../media/image44.png"/><Relationship Id="rId44" Type="http://schemas.openxmlformats.org/officeDocument/2006/relationships/image" Target="../media/image57.png"/><Relationship Id="rId52" Type="http://schemas.openxmlformats.org/officeDocument/2006/relationships/image" Target="../media/image65.jpeg"/><Relationship Id="rId60" Type="http://schemas.openxmlformats.org/officeDocument/2006/relationships/image" Target="../media/image73.jpeg"/><Relationship Id="rId65" Type="http://schemas.openxmlformats.org/officeDocument/2006/relationships/image" Target="../media/image78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3" Type="http://schemas.openxmlformats.org/officeDocument/2006/relationships/image" Target="../media/image26.jpeg"/><Relationship Id="rId18" Type="http://schemas.openxmlformats.org/officeDocument/2006/relationships/image" Target="../media/image31.gif"/><Relationship Id="rId3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7222" y="1816205"/>
            <a:ext cx="86639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AWS </a:t>
            </a:r>
            <a:r>
              <a:rPr lang="en-US" altLang="ko-KR" sz="3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CloudFront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 smtClean="0">
                <a:latin typeface="맑은 고딕" panose="020B0503020000020004" pitchFamily="50" charset="-127"/>
              </a:rPr>
              <a:t>소개</a:t>
            </a:r>
            <a:endParaRPr lang="en-US" altLang="ko-KR" sz="36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ts val="4500"/>
              </a:lnSpc>
            </a:pP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(Content delivery network)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45853" y="4121826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2017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110" y="5528107"/>
            <a:ext cx="1296142" cy="302094"/>
          </a:xfrm>
          <a:prstGeom prst="rect">
            <a:avLst/>
          </a:prstGeom>
        </p:spPr>
      </p:pic>
      <p:pic>
        <p:nvPicPr>
          <p:cNvPr id="6" name="Picture 2" descr="https://partnercentral.awspartner.com/resource/1505190678000/APNLogoSmall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76829" y="5550284"/>
            <a:ext cx="732394" cy="37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0" y="5550284"/>
            <a:ext cx="2858168" cy="57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5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52004" y="1727805"/>
            <a:ext cx="8204200" cy="4213225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990570" latinLnBrk="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Wingdings" charset="2"/>
              <a:buChar char="p"/>
              <a:defRPr/>
            </a:pPr>
            <a:endParaRPr lang="en-US" altLang="ko-KR" sz="2000" dirty="0">
              <a:latin typeface="+mn-ea"/>
            </a:endParaRPr>
          </a:p>
          <a:p>
            <a:pPr defTabSz="990570" latinLnBrk="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Wingdings" charset="2"/>
              <a:buChar char="p"/>
              <a:defRPr/>
            </a:pPr>
            <a:endParaRPr lang="en-US" altLang="ko-KR" sz="2000" dirty="0">
              <a:latin typeface="+mn-ea"/>
            </a:endParaRPr>
          </a:p>
          <a:p>
            <a:pPr defTabSz="990570" latinLnBrk="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Wingdings" charset="2"/>
              <a:buChar char="p"/>
              <a:defRPr/>
            </a:pPr>
            <a:r>
              <a:rPr lang="en-US" altLang="ja-JP" sz="2000" dirty="0">
                <a:latin typeface="+mn-ea"/>
              </a:rPr>
              <a:t>CDN </a:t>
            </a:r>
            <a:r>
              <a:rPr lang="ko-KR" altLang="en-US" sz="2000" dirty="0">
                <a:latin typeface="+mn-ea"/>
              </a:rPr>
              <a:t>이란</a:t>
            </a:r>
            <a:r>
              <a:rPr lang="en-US" altLang="ko-KR" sz="2000" dirty="0">
                <a:latin typeface="+mn-ea"/>
              </a:rPr>
              <a:t>? </a:t>
            </a:r>
          </a:p>
          <a:p>
            <a:pPr marL="457200" lvl="1" indent="0" defTabSz="990570" latinLnBrk="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ko-KR" altLang="en-US" sz="1800" dirty="0" smtClean="0">
                <a:latin typeface="+mn-ea"/>
              </a:rPr>
              <a:t>사용자를 </a:t>
            </a:r>
            <a:r>
              <a:rPr lang="ko-KR" altLang="en-US" sz="1800" b="1" i="1" u="sng" dirty="0">
                <a:solidFill>
                  <a:srgbClr val="FF0000"/>
                </a:solidFill>
                <a:latin typeface="+mn-ea"/>
              </a:rPr>
              <a:t>가까운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 err="1">
                <a:latin typeface="+mn-ea"/>
              </a:rPr>
              <a:t>PoP</a:t>
            </a:r>
            <a:r>
              <a:rPr lang="ko-KR" altLang="en-US" sz="1800" dirty="0" smtClean="0">
                <a:latin typeface="+mn-ea"/>
              </a:rPr>
              <a:t>에 연결시켜 </a:t>
            </a:r>
            <a:r>
              <a:rPr lang="ko-KR" altLang="en-US" sz="1800" dirty="0">
                <a:latin typeface="+mn-ea"/>
              </a:rPr>
              <a:t>캐싱 및 가속 기술을 사용하여 컨텐츠를 빠르게 사용자에게 전달 </a:t>
            </a:r>
            <a:r>
              <a:rPr lang="ko-KR" altLang="en-US" sz="1800" dirty="0" smtClean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(</a:t>
            </a:r>
            <a:r>
              <a:rPr lang="ko-KR" altLang="en-US" sz="1800" dirty="0" smtClean="0">
                <a:latin typeface="+mn-ea"/>
              </a:rPr>
              <a:t>가까운 </a:t>
            </a:r>
            <a:r>
              <a:rPr lang="en-US" altLang="ko-KR" sz="1800" dirty="0" smtClean="0">
                <a:latin typeface="+mn-ea"/>
              </a:rPr>
              <a:t>= </a:t>
            </a:r>
            <a:r>
              <a:rPr lang="ko-KR" altLang="en-US" sz="1800" dirty="0" smtClean="0">
                <a:latin typeface="+mn-ea"/>
              </a:rPr>
              <a:t>작은 지연시간</a:t>
            </a:r>
            <a:r>
              <a:rPr lang="en-US" altLang="ko-KR" sz="1800" dirty="0" smtClean="0">
                <a:latin typeface="+mn-ea"/>
              </a:rPr>
              <a:t> [</a:t>
            </a:r>
            <a:r>
              <a:rPr lang="ko-KR" altLang="en-US" sz="1800" dirty="0" smtClean="0">
                <a:latin typeface="+mn-ea"/>
              </a:rPr>
              <a:t>지리적 근접 </a:t>
            </a:r>
            <a:r>
              <a:rPr lang="en-US" altLang="ko-KR" sz="1800" dirty="0" smtClean="0">
                <a:latin typeface="+mn-ea"/>
              </a:rPr>
              <a:t>X] )</a:t>
            </a:r>
            <a:endParaRPr lang="en-US" altLang="ja-JP" sz="1800" dirty="0">
              <a:latin typeface="+mn-ea"/>
            </a:endParaRPr>
          </a:p>
          <a:p>
            <a:pPr defTabSz="990570" latinLnBrk="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Wingdings" charset="2"/>
              <a:buChar char="p"/>
            </a:pPr>
            <a:r>
              <a:rPr lang="ko-KR" altLang="en-US" sz="2000" dirty="0">
                <a:latin typeface="+mn-ea"/>
              </a:rPr>
              <a:t>왜 </a:t>
            </a:r>
            <a:r>
              <a:rPr lang="en-US" altLang="ko-KR" sz="2000" dirty="0">
                <a:latin typeface="+mn-ea"/>
              </a:rPr>
              <a:t>CDN</a:t>
            </a:r>
            <a:r>
              <a:rPr lang="ko-KR" altLang="en-US" sz="2000" dirty="0">
                <a:latin typeface="+mn-ea"/>
              </a:rPr>
              <a:t>을 사용하는가</a:t>
            </a:r>
            <a:r>
              <a:rPr lang="en-US" altLang="ko-KR" sz="2000" dirty="0">
                <a:latin typeface="+mn-ea"/>
              </a:rPr>
              <a:t>? </a:t>
            </a:r>
          </a:p>
          <a:p>
            <a:pPr marL="457200" lvl="1" indent="0" defTabSz="990570" latinLnBrk="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None/>
            </a:pPr>
            <a:r>
              <a:rPr lang="ko-KR" altLang="en-US" sz="1800" dirty="0" smtClean="0">
                <a:latin typeface="+mn-ea"/>
              </a:rPr>
              <a:t>성능</a:t>
            </a:r>
            <a:r>
              <a:rPr lang="en-US" altLang="ko-KR" sz="1800" dirty="0" smtClean="0">
                <a:latin typeface="+mn-ea"/>
              </a:rPr>
              <a:t> / </a:t>
            </a:r>
            <a:r>
              <a:rPr lang="ko-KR" altLang="en-US" sz="1800" dirty="0" smtClean="0">
                <a:latin typeface="+mn-ea"/>
              </a:rPr>
              <a:t>확장성 </a:t>
            </a:r>
            <a:r>
              <a:rPr lang="en-US" altLang="ko-KR" sz="1800" dirty="0" smtClean="0">
                <a:latin typeface="+mn-ea"/>
              </a:rPr>
              <a:t>/ </a:t>
            </a:r>
            <a:r>
              <a:rPr lang="ko-KR" altLang="en-US" sz="1800" dirty="0" smtClean="0">
                <a:latin typeface="+mn-ea"/>
              </a:rPr>
              <a:t>비용</a:t>
            </a:r>
            <a:r>
              <a:rPr lang="en-US" altLang="ko-KR" sz="1800" dirty="0" smtClean="0">
                <a:latin typeface="+mn-ea"/>
              </a:rPr>
              <a:t> / </a:t>
            </a:r>
            <a:r>
              <a:rPr lang="ko-KR" altLang="en-US" sz="1800" dirty="0" smtClean="0">
                <a:latin typeface="+mn-ea"/>
              </a:rPr>
              <a:t>보안</a:t>
            </a:r>
            <a:endParaRPr lang="en-US" altLang="ja-JP" sz="1100" dirty="0">
              <a:latin typeface="+mn-ea"/>
            </a:endParaRPr>
          </a:p>
          <a:p>
            <a:pPr defTabSz="990570" latinLnBrk="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Wingdings" charset="2"/>
              <a:buChar char="p"/>
            </a:pPr>
            <a:r>
              <a:rPr lang="ko-KR" altLang="en-US" sz="2000" dirty="0">
                <a:latin typeface="+mn-ea"/>
              </a:rPr>
              <a:t>누가 </a:t>
            </a:r>
            <a:r>
              <a:rPr lang="en-US" altLang="ja-JP" sz="2000" dirty="0">
                <a:latin typeface="+mn-ea"/>
              </a:rPr>
              <a:t>CDN</a:t>
            </a:r>
            <a:r>
              <a:rPr lang="ko-KR" altLang="en-US" sz="2000" dirty="0">
                <a:latin typeface="+mn-ea"/>
              </a:rPr>
              <a:t>을 사용하는가</a:t>
            </a:r>
            <a:r>
              <a:rPr lang="en-US" altLang="ko-KR" sz="2000" dirty="0">
                <a:latin typeface="+mn-ea"/>
              </a:rPr>
              <a:t>?</a:t>
            </a:r>
          </a:p>
          <a:p>
            <a:pPr marL="457200" lvl="1" indent="0" defTabSz="990570" latinLnBrk="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None/>
            </a:pPr>
            <a:r>
              <a:rPr lang="ko-KR" altLang="en-US" sz="1800" dirty="0" smtClean="0">
                <a:latin typeface="+mn-ea"/>
              </a:rPr>
              <a:t>웹사이트 가속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파일 전송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미디어 전송</a:t>
            </a:r>
            <a:endParaRPr lang="en-US" altLang="ja-JP" sz="2000" dirty="0">
              <a:latin typeface="+mn-ea"/>
            </a:endParaRPr>
          </a:p>
        </p:txBody>
      </p:sp>
      <p:pic>
        <p:nvPicPr>
          <p:cNvPr id="5" name="Picture 10" descr="Mobile-Client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931" y="1313673"/>
            <a:ext cx="761493" cy="9123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14" descr="User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706" y="1527747"/>
            <a:ext cx="492503" cy="590081"/>
          </a:xfrm>
          <a:prstGeom prst="rect">
            <a:avLst/>
          </a:prstGeom>
        </p:spPr>
      </p:pic>
      <p:pic>
        <p:nvPicPr>
          <p:cNvPr id="7" name="Picture 7" descr="CloudFront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102" y="1406285"/>
            <a:ext cx="571315" cy="684507"/>
          </a:xfrm>
          <a:prstGeom prst="rect">
            <a:avLst/>
          </a:prstGeom>
        </p:spPr>
      </p:pic>
      <p:sp>
        <p:nvSpPr>
          <p:cNvPr id="8" name="TextBox 17"/>
          <p:cNvSpPr txBox="1"/>
          <p:nvPr/>
        </p:nvSpPr>
        <p:spPr>
          <a:xfrm>
            <a:off x="8391503" y="2156030"/>
            <a:ext cx="968062" cy="183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92" b="1" dirty="0">
                <a:latin typeface="+mn-ea"/>
                <a:cs typeface="Meiryo" charset="-128"/>
              </a:rPr>
              <a:t>Origin</a:t>
            </a:r>
          </a:p>
        </p:txBody>
      </p:sp>
      <p:pic>
        <p:nvPicPr>
          <p:cNvPr id="9" name="Picture 13" descr="Traditional-Servers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37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773" y="1290279"/>
            <a:ext cx="760302" cy="910936"/>
          </a:xfrm>
          <a:prstGeom prst="rect">
            <a:avLst/>
          </a:prstGeom>
        </p:spPr>
      </p:pic>
      <p:sp>
        <p:nvSpPr>
          <p:cNvPr id="10" name="TextBox 17"/>
          <p:cNvSpPr txBox="1"/>
          <p:nvPr/>
        </p:nvSpPr>
        <p:spPr>
          <a:xfrm>
            <a:off x="6167748" y="2189069"/>
            <a:ext cx="1224921" cy="183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ja-JP" sz="1192" b="1" dirty="0">
                <a:latin typeface="+mn-ea"/>
                <a:cs typeface="Meiryo" charset="-128"/>
              </a:rPr>
              <a:t>CDN / CloudFront</a:t>
            </a:r>
            <a:endParaRPr lang="en-US" sz="1192" b="1" dirty="0">
              <a:latin typeface="+mn-ea"/>
              <a:cs typeface="Meiryo" charset="-128"/>
            </a:endParaRPr>
          </a:p>
        </p:txBody>
      </p:sp>
      <p:sp>
        <p:nvSpPr>
          <p:cNvPr id="11" name="左右矢印 16"/>
          <p:cNvSpPr/>
          <p:nvPr/>
        </p:nvSpPr>
        <p:spPr>
          <a:xfrm>
            <a:off x="7095593" y="1727805"/>
            <a:ext cx="1399179" cy="173576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950">
              <a:latin typeface="+mn-ea"/>
            </a:endParaRPr>
          </a:p>
        </p:txBody>
      </p:sp>
      <p:sp>
        <p:nvSpPr>
          <p:cNvPr id="12" name="左右矢印 17"/>
          <p:cNvSpPr/>
          <p:nvPr/>
        </p:nvSpPr>
        <p:spPr>
          <a:xfrm>
            <a:off x="5541448" y="1727804"/>
            <a:ext cx="700289" cy="173575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950">
              <a:latin typeface="+mn-ea"/>
            </a:endParaRPr>
          </a:p>
        </p:txBody>
      </p:sp>
      <p:sp>
        <p:nvSpPr>
          <p:cNvPr id="13" name="TextBox 17"/>
          <p:cNvSpPr txBox="1"/>
          <p:nvPr/>
        </p:nvSpPr>
        <p:spPr>
          <a:xfrm>
            <a:off x="4652719" y="2158853"/>
            <a:ext cx="968062" cy="183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92" b="1" dirty="0">
                <a:latin typeface="+mn-ea"/>
                <a:cs typeface="Meiryo" charset="-128"/>
              </a:rPr>
              <a:t>Client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0675" y="188913"/>
            <a:ext cx="8992887" cy="468312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altLang="ko-KR" b="1" dirty="0" smtClean="0">
                <a:latin typeface="+mn-ea"/>
              </a:rPr>
              <a:t>II. </a:t>
            </a:r>
            <a:r>
              <a:rPr lang="en-US" altLang="ko-KR" b="1" dirty="0">
                <a:latin typeface="+mn-ea"/>
              </a:rPr>
              <a:t>Amazon </a:t>
            </a:r>
            <a:r>
              <a:rPr lang="en-US" altLang="ko-KR" b="1" dirty="0" err="1">
                <a:latin typeface="+mn-ea"/>
              </a:rPr>
              <a:t>CloudFront</a:t>
            </a:r>
            <a:r>
              <a:rPr lang="en-US" altLang="ko-KR" b="1" dirty="0">
                <a:latin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▷ CDN </a:t>
            </a:r>
            <a:r>
              <a:rPr lang="ko-KR" altLang="en-US" sz="1600" b="1" smtClean="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367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 CloudFront 글로벌 엣지 네트워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89" y="1358295"/>
            <a:ext cx="8725957" cy="494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9389" y="1154483"/>
            <a:ext cx="9595750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90546">
              <a:defRPr/>
            </a:pPr>
            <a:r>
              <a:rPr lang="en-US" sz="1625" b="1" kern="0" dirty="0">
                <a:solidFill>
                  <a:srgbClr val="ED7D31"/>
                </a:solidFill>
                <a:latin typeface="+mn-ea"/>
              </a:rPr>
              <a:t>82 CloudFront Edge Locations (PoPs), 11 Regional Edge Caches (</a:t>
            </a:r>
            <a:r>
              <a:rPr lang="en-US" sz="1625" b="1" kern="0" dirty="0" err="1">
                <a:solidFill>
                  <a:srgbClr val="ED7D31"/>
                </a:solidFill>
                <a:latin typeface="+mn-ea"/>
              </a:rPr>
              <a:t>PoPs</a:t>
            </a:r>
            <a:r>
              <a:rPr lang="en-US" sz="1625" b="1" kern="0" dirty="0">
                <a:solidFill>
                  <a:srgbClr val="ED7D31"/>
                </a:solidFill>
                <a:latin typeface="+mn-ea"/>
              </a:rPr>
              <a:t>)</a:t>
            </a:r>
          </a:p>
          <a:p>
            <a:pPr defTabSz="990546">
              <a:defRPr/>
            </a:pPr>
            <a:endParaRPr lang="en-US" sz="650" b="1" kern="0" dirty="0">
              <a:solidFill>
                <a:sysClr val="windowText" lastClr="000000"/>
              </a:solidFill>
              <a:latin typeface="+mn-ea"/>
            </a:endParaRPr>
          </a:p>
          <a:p>
            <a:pPr defTabSz="990546">
              <a:defRPr/>
            </a:pPr>
            <a:endParaRPr lang="en-US" sz="65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9389" y="1425711"/>
            <a:ext cx="5617411" cy="32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17" dirty="0">
                <a:latin typeface="+mn-ea"/>
              </a:rPr>
              <a:t>https://aws.amazon.com/ko/cloudfront/details/#edge-locations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0675" y="188913"/>
            <a:ext cx="8992887" cy="468312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altLang="ko-KR" b="1" dirty="0" smtClean="0">
                <a:latin typeface="+mn-ea"/>
              </a:rPr>
              <a:t>II. </a:t>
            </a:r>
            <a:r>
              <a:rPr lang="en-US" altLang="ko-KR" b="1" dirty="0">
                <a:latin typeface="+mn-ea"/>
              </a:rPr>
              <a:t>Amazon </a:t>
            </a:r>
            <a:r>
              <a:rPr lang="en-US" altLang="ko-KR" b="1" dirty="0" err="1">
                <a:latin typeface="+mn-ea"/>
              </a:rPr>
              <a:t>CloudFront</a:t>
            </a:r>
            <a:r>
              <a:rPr lang="en-US" altLang="ko-KR" b="1" dirty="0">
                <a:latin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▷ </a:t>
            </a:r>
            <a:r>
              <a:rPr lang="en-US" altLang="ko-KR" sz="1600" b="1" dirty="0">
                <a:latin typeface="+mn-ea"/>
              </a:rPr>
              <a:t>AWS </a:t>
            </a:r>
            <a:r>
              <a:rPr lang="en-US" altLang="ko-KR" sz="1600" b="1" dirty="0" err="1">
                <a:latin typeface="+mn-ea"/>
              </a:rPr>
              <a:t>CloudFront</a:t>
            </a:r>
            <a:r>
              <a:rPr lang="en-US" altLang="ko-KR" sz="1600" b="1" dirty="0">
                <a:latin typeface="+mn-ea"/>
              </a:rPr>
              <a:t> Edge Locations</a:t>
            </a:r>
          </a:p>
        </p:txBody>
      </p:sp>
    </p:spTree>
    <p:extLst>
      <p:ext uri="{BB962C8B-B14F-4D97-AF65-F5344CB8AC3E}">
        <p14:creationId xmlns:p14="http://schemas.microsoft.com/office/powerpoint/2010/main" val="99123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 193"/>
          <p:cNvGrpSpPr/>
          <p:nvPr/>
        </p:nvGrpSpPr>
        <p:grpSpPr>
          <a:xfrm>
            <a:off x="100300" y="2165672"/>
            <a:ext cx="294392" cy="368058"/>
            <a:chOff x="5609791" y="2065312"/>
            <a:chExt cx="1029421" cy="1287017"/>
          </a:xfrm>
        </p:grpSpPr>
        <p:sp>
          <p:nvSpPr>
            <p:cNvPr id="188" name="Shape 866"/>
            <p:cNvSpPr/>
            <p:nvPr/>
          </p:nvSpPr>
          <p:spPr>
            <a:xfrm>
              <a:off x="6183684" y="2333178"/>
              <a:ext cx="455528" cy="672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5" h="21600" extrusionOk="0">
                  <a:moveTo>
                    <a:pt x="0" y="0"/>
                  </a:moveTo>
                  <a:cubicBezTo>
                    <a:pt x="3363" y="2183"/>
                    <a:pt x="6911" y="4149"/>
                    <a:pt x="10618" y="5907"/>
                  </a:cubicBezTo>
                  <a:cubicBezTo>
                    <a:pt x="13873" y="7450"/>
                    <a:pt x="17488" y="8952"/>
                    <a:pt x="19175" y="11650"/>
                  </a:cubicBezTo>
                  <a:cubicBezTo>
                    <a:pt x="21600" y="15528"/>
                    <a:pt x="18999" y="20101"/>
                    <a:pt x="13525" y="2160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89" name="Shape 867"/>
            <p:cNvSpPr/>
            <p:nvPr/>
          </p:nvSpPr>
          <p:spPr>
            <a:xfrm>
              <a:off x="5789265" y="2065312"/>
              <a:ext cx="365473" cy="226046"/>
            </a:xfrm>
            <a:prstGeom prst="line">
              <a:avLst/>
            </a:pr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90" name="Shape 868"/>
            <p:cNvSpPr/>
            <p:nvPr/>
          </p:nvSpPr>
          <p:spPr>
            <a:xfrm>
              <a:off x="5710276" y="2309564"/>
              <a:ext cx="407640" cy="85794"/>
            </a:xfrm>
            <a:prstGeom prst="line">
              <a:avLst/>
            </a:pr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91" name="Shape 894"/>
            <p:cNvSpPr/>
            <p:nvPr/>
          </p:nvSpPr>
          <p:spPr>
            <a:xfrm flipH="1">
              <a:off x="5703912" y="2101403"/>
              <a:ext cx="22821" cy="250032"/>
            </a:xfrm>
            <a:prstGeom prst="line">
              <a:avLst/>
            </a:pr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92" name="Shape 895"/>
            <p:cNvSpPr/>
            <p:nvPr/>
          </p:nvSpPr>
          <p:spPr>
            <a:xfrm>
              <a:off x="5609791" y="2342511"/>
              <a:ext cx="341673" cy="1009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8" h="21600" extrusionOk="0">
                  <a:moveTo>
                    <a:pt x="20148" y="21600"/>
                  </a:moveTo>
                  <a:cubicBezTo>
                    <a:pt x="16159" y="20063"/>
                    <a:pt x="12550" y="18424"/>
                    <a:pt x="9338" y="16700"/>
                  </a:cubicBezTo>
                  <a:cubicBezTo>
                    <a:pt x="6129" y="14978"/>
                    <a:pt x="3259" y="13142"/>
                    <a:pt x="1602" y="11117"/>
                  </a:cubicBezTo>
                  <a:cubicBezTo>
                    <a:pt x="-1452" y="7384"/>
                    <a:pt x="-103" y="3359"/>
                    <a:pt x="5328" y="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93" name="Shape 897"/>
            <p:cNvSpPr/>
            <p:nvPr/>
          </p:nvSpPr>
          <p:spPr>
            <a:xfrm flipV="1">
              <a:off x="5914582" y="3073475"/>
              <a:ext cx="560930" cy="196112"/>
            </a:xfrm>
            <a:custGeom>
              <a:avLst/>
              <a:gdLst>
                <a:gd name="connsiteX0" fmla="*/ 0 w 168404"/>
                <a:gd name="connsiteY0" fmla="*/ 0 h 90798"/>
                <a:gd name="connsiteX1" fmla="*/ 168404 w 168404"/>
                <a:gd name="connsiteY1" fmla="*/ 90798 h 90798"/>
                <a:gd name="connsiteX0" fmla="*/ 0 w 197432"/>
                <a:gd name="connsiteY0" fmla="*/ 0 h 69026"/>
                <a:gd name="connsiteX1" fmla="*/ 197432 w 197432"/>
                <a:gd name="connsiteY1" fmla="*/ 69026 h 69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432" h="69026">
                  <a:moveTo>
                    <a:pt x="0" y="0"/>
                  </a:moveTo>
                  <a:cubicBezTo>
                    <a:pt x="56135" y="30266"/>
                    <a:pt x="141297" y="38760"/>
                    <a:pt x="197432" y="69026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 dirty="0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</p:grpSp>
      <p:sp>
        <p:nvSpPr>
          <p:cNvPr id="93" name="Shape 819"/>
          <p:cNvSpPr/>
          <p:nvPr/>
        </p:nvSpPr>
        <p:spPr>
          <a:xfrm rot="21436909">
            <a:off x="9377632" y="2591159"/>
            <a:ext cx="335455" cy="2458430"/>
          </a:xfrm>
          <a:custGeom>
            <a:avLst/>
            <a:gdLst>
              <a:gd name="connsiteX0" fmla="*/ 14721 w 16648"/>
              <a:gd name="connsiteY0" fmla="*/ 21828 h 21828"/>
              <a:gd name="connsiteX1" fmla="*/ 13043 w 16648"/>
              <a:gd name="connsiteY1" fmla="*/ 9646 h 21828"/>
              <a:gd name="connsiteX2" fmla="*/ 0 w 16648"/>
              <a:gd name="connsiteY2" fmla="*/ 0 h 21828"/>
              <a:gd name="connsiteX0" fmla="*/ 14721 w 17349"/>
              <a:gd name="connsiteY0" fmla="*/ 21828 h 21828"/>
              <a:gd name="connsiteX1" fmla="*/ 14560 w 17349"/>
              <a:gd name="connsiteY1" fmla="*/ 9615 h 21828"/>
              <a:gd name="connsiteX2" fmla="*/ 0 w 17349"/>
              <a:gd name="connsiteY2" fmla="*/ 0 h 2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49" h="21828" extrusionOk="0">
                <a:moveTo>
                  <a:pt x="14721" y="21828"/>
                </a:moveTo>
                <a:cubicBezTo>
                  <a:pt x="17766" y="17776"/>
                  <a:pt x="18717" y="13638"/>
                  <a:pt x="14560" y="9615"/>
                </a:cubicBezTo>
                <a:cubicBezTo>
                  <a:pt x="11205" y="6369"/>
                  <a:pt x="7854" y="3009"/>
                  <a:pt x="0" y="0"/>
                </a:cubicBezTo>
              </a:path>
            </a:pathLst>
          </a:custGeom>
          <a:ln w="12700">
            <a:solidFill>
              <a:schemeClr val="accent2"/>
            </a:solidFill>
            <a:miter lim="400000"/>
          </a:ln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 dirty="0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31" name="Shape 682"/>
          <p:cNvSpPr>
            <a:spLocks noChangeAspect="1"/>
          </p:cNvSpPr>
          <p:nvPr/>
        </p:nvSpPr>
        <p:spPr>
          <a:xfrm>
            <a:off x="8578129" y="2274700"/>
            <a:ext cx="89154" cy="89154"/>
          </a:xfrm>
          <a:prstGeom prst="ellipse">
            <a:avLst/>
          </a:prstGeom>
          <a:solidFill>
            <a:schemeClr val="tx1"/>
          </a:solidFill>
          <a:ln w="3175">
            <a:miter lim="400000"/>
          </a:ln>
        </p:spPr>
        <p:txBody>
          <a:bodyPr lIns="54988" tIns="54988" rIns="54988" bIns="54988" anchor="ctr"/>
          <a:lstStyle/>
          <a:p>
            <a:pPr defTabSz="742927">
              <a:spcBef>
                <a:spcPts val="406"/>
              </a:spcBef>
              <a:defRPr sz="4400" spc="220">
                <a:solidFill>
                  <a:srgbClr val="2BD69D">
                    <a:hueOff val="-1200000"/>
                    <a:satOff val="-30940"/>
                    <a:lumOff val="-49607"/>
                  </a:srgb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sz="3575" spc="179">
              <a:solidFill>
                <a:srgbClr val="2BD69D">
                  <a:hueOff val="-1200000"/>
                  <a:satOff val="-30940"/>
                  <a:lumOff val="-49607"/>
                </a:srgbClr>
              </a:solidFill>
              <a:latin typeface="Avenir Heavy"/>
              <a:sym typeface="Avenir Heavy"/>
            </a:endParaRPr>
          </a:p>
        </p:txBody>
      </p:sp>
      <p:sp>
        <p:nvSpPr>
          <p:cNvPr id="32" name="Shape 682"/>
          <p:cNvSpPr>
            <a:spLocks noChangeAspect="1"/>
          </p:cNvSpPr>
          <p:nvPr/>
        </p:nvSpPr>
        <p:spPr>
          <a:xfrm>
            <a:off x="8275279" y="2245170"/>
            <a:ext cx="89154" cy="89154"/>
          </a:xfrm>
          <a:prstGeom prst="ellipse">
            <a:avLst/>
          </a:prstGeom>
          <a:solidFill>
            <a:schemeClr val="tx1"/>
          </a:solidFill>
          <a:ln w="3175">
            <a:miter lim="400000"/>
          </a:ln>
        </p:spPr>
        <p:txBody>
          <a:bodyPr lIns="54988" tIns="54988" rIns="54988" bIns="54988" anchor="ctr"/>
          <a:lstStyle/>
          <a:p>
            <a:pPr defTabSz="742927">
              <a:spcBef>
                <a:spcPts val="406"/>
              </a:spcBef>
              <a:defRPr sz="4400" spc="220">
                <a:solidFill>
                  <a:srgbClr val="2BD69D">
                    <a:hueOff val="-1200000"/>
                    <a:satOff val="-30940"/>
                    <a:lumOff val="-49607"/>
                  </a:srgb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sz="3575" spc="179">
              <a:solidFill>
                <a:srgbClr val="2BD69D">
                  <a:hueOff val="-1200000"/>
                  <a:satOff val="-30940"/>
                  <a:lumOff val="-49607"/>
                </a:srgbClr>
              </a:solidFill>
              <a:latin typeface="Avenir Heavy"/>
              <a:sym typeface="Avenir Heavy"/>
            </a:endParaRPr>
          </a:p>
        </p:txBody>
      </p:sp>
      <p:sp>
        <p:nvSpPr>
          <p:cNvPr id="38" name="Shape 568"/>
          <p:cNvSpPr>
            <a:spLocks noChangeAspect="1"/>
          </p:cNvSpPr>
          <p:nvPr/>
        </p:nvSpPr>
        <p:spPr>
          <a:xfrm>
            <a:off x="316705" y="2403649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39" name="Shape 568"/>
          <p:cNvSpPr>
            <a:spLocks noChangeAspect="1"/>
          </p:cNvSpPr>
          <p:nvPr/>
        </p:nvSpPr>
        <p:spPr>
          <a:xfrm>
            <a:off x="955177" y="2628721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40" name="Shape 568"/>
          <p:cNvSpPr>
            <a:spLocks noChangeAspect="1"/>
          </p:cNvSpPr>
          <p:nvPr/>
        </p:nvSpPr>
        <p:spPr>
          <a:xfrm>
            <a:off x="992325" y="2644199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41" name="Shape 568"/>
          <p:cNvSpPr>
            <a:spLocks noChangeAspect="1"/>
          </p:cNvSpPr>
          <p:nvPr/>
        </p:nvSpPr>
        <p:spPr>
          <a:xfrm>
            <a:off x="1210952" y="2252411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45" name="Shape 568"/>
          <p:cNvSpPr>
            <a:spLocks noChangeAspect="1"/>
          </p:cNvSpPr>
          <p:nvPr/>
        </p:nvSpPr>
        <p:spPr>
          <a:xfrm>
            <a:off x="1198314" y="2468490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46" name="Shape 568"/>
          <p:cNvSpPr>
            <a:spLocks noChangeAspect="1"/>
          </p:cNvSpPr>
          <p:nvPr/>
        </p:nvSpPr>
        <p:spPr>
          <a:xfrm>
            <a:off x="1552376" y="2903812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47" name="Shape 568"/>
          <p:cNvSpPr>
            <a:spLocks noChangeAspect="1"/>
          </p:cNvSpPr>
          <p:nvPr/>
        </p:nvSpPr>
        <p:spPr>
          <a:xfrm>
            <a:off x="1528238" y="2729976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48" name="Shape 568"/>
          <p:cNvSpPr>
            <a:spLocks noChangeAspect="1"/>
          </p:cNvSpPr>
          <p:nvPr/>
        </p:nvSpPr>
        <p:spPr>
          <a:xfrm>
            <a:off x="1399860" y="2607051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49" name="Shape 568"/>
          <p:cNvSpPr>
            <a:spLocks noChangeAspect="1"/>
          </p:cNvSpPr>
          <p:nvPr/>
        </p:nvSpPr>
        <p:spPr>
          <a:xfrm>
            <a:off x="1430935" y="2620795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58" name="Shape 568"/>
          <p:cNvSpPr>
            <a:spLocks noChangeAspect="1"/>
          </p:cNvSpPr>
          <p:nvPr/>
        </p:nvSpPr>
        <p:spPr>
          <a:xfrm>
            <a:off x="4243127" y="2403686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69" name="Shape 568"/>
          <p:cNvSpPr>
            <a:spLocks noChangeAspect="1"/>
          </p:cNvSpPr>
          <p:nvPr/>
        </p:nvSpPr>
        <p:spPr>
          <a:xfrm>
            <a:off x="4562840" y="2244982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70" name="Shape 568"/>
          <p:cNvSpPr>
            <a:spLocks noChangeAspect="1"/>
          </p:cNvSpPr>
          <p:nvPr/>
        </p:nvSpPr>
        <p:spPr>
          <a:xfrm>
            <a:off x="4752417" y="2234890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71" name="Shape 568"/>
          <p:cNvSpPr>
            <a:spLocks noChangeAspect="1"/>
          </p:cNvSpPr>
          <p:nvPr/>
        </p:nvSpPr>
        <p:spPr>
          <a:xfrm>
            <a:off x="4993227" y="2146072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72" name="Shape 568"/>
          <p:cNvSpPr>
            <a:spLocks noChangeAspect="1"/>
          </p:cNvSpPr>
          <p:nvPr/>
        </p:nvSpPr>
        <p:spPr>
          <a:xfrm>
            <a:off x="5101529" y="1975155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73" name="Shape 568"/>
          <p:cNvSpPr>
            <a:spLocks noChangeAspect="1"/>
          </p:cNvSpPr>
          <p:nvPr/>
        </p:nvSpPr>
        <p:spPr>
          <a:xfrm>
            <a:off x="4780928" y="1978135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 dirty="0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74" name="Shape 568"/>
          <p:cNvSpPr>
            <a:spLocks noChangeAspect="1"/>
          </p:cNvSpPr>
          <p:nvPr/>
        </p:nvSpPr>
        <p:spPr>
          <a:xfrm>
            <a:off x="4993227" y="1699138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76" name="Shape 568"/>
          <p:cNvSpPr>
            <a:spLocks noChangeAspect="1"/>
          </p:cNvSpPr>
          <p:nvPr/>
        </p:nvSpPr>
        <p:spPr>
          <a:xfrm>
            <a:off x="7141890" y="2866664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77" name="Shape 568"/>
          <p:cNvSpPr>
            <a:spLocks noChangeAspect="1"/>
          </p:cNvSpPr>
          <p:nvPr/>
        </p:nvSpPr>
        <p:spPr>
          <a:xfrm>
            <a:off x="7265715" y="3176293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80" name="Shape 568"/>
          <p:cNvSpPr>
            <a:spLocks noChangeAspect="1"/>
          </p:cNvSpPr>
          <p:nvPr/>
        </p:nvSpPr>
        <p:spPr>
          <a:xfrm>
            <a:off x="8635090" y="3241197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81" name="Shape 568"/>
          <p:cNvSpPr>
            <a:spLocks noChangeAspect="1"/>
          </p:cNvSpPr>
          <p:nvPr/>
        </p:nvSpPr>
        <p:spPr>
          <a:xfrm>
            <a:off x="8640396" y="2989391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91" name="Shape 736"/>
          <p:cNvSpPr/>
          <p:nvPr/>
        </p:nvSpPr>
        <p:spPr>
          <a:xfrm>
            <a:off x="9586970" y="5082990"/>
            <a:ext cx="120194" cy="144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8" h="21600" extrusionOk="0">
                <a:moveTo>
                  <a:pt x="5" y="21600"/>
                </a:moveTo>
                <a:cubicBezTo>
                  <a:pt x="-122" y="16104"/>
                  <a:pt x="2275" y="10776"/>
                  <a:pt x="6703" y="6710"/>
                </a:cubicBezTo>
                <a:cubicBezTo>
                  <a:pt x="10583" y="3147"/>
                  <a:pt x="15789" y="783"/>
                  <a:pt x="21478" y="0"/>
                </a:cubicBezTo>
              </a:path>
            </a:pathLst>
          </a:custGeom>
          <a:ln w="12700">
            <a:solidFill>
              <a:schemeClr val="accent2"/>
            </a:solidFill>
            <a:miter lim="400000"/>
          </a:ln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92" name="Shape 737"/>
          <p:cNvSpPr/>
          <p:nvPr/>
        </p:nvSpPr>
        <p:spPr>
          <a:xfrm rot="4564904" flipH="1">
            <a:off x="9622667" y="5070370"/>
            <a:ext cx="98305" cy="1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8" h="21600" extrusionOk="0">
                <a:moveTo>
                  <a:pt x="204" y="21600"/>
                </a:moveTo>
                <a:cubicBezTo>
                  <a:pt x="-692" y="16525"/>
                  <a:pt x="1387" y="11418"/>
                  <a:pt x="6040" y="7266"/>
                </a:cubicBezTo>
                <a:cubicBezTo>
                  <a:pt x="9754" y="3952"/>
                  <a:pt x="14931" y="1422"/>
                  <a:pt x="20908" y="0"/>
                </a:cubicBezTo>
              </a:path>
            </a:pathLst>
          </a:custGeom>
          <a:ln w="12700">
            <a:solidFill>
              <a:schemeClr val="accent2"/>
            </a:solidFill>
            <a:miter lim="400000"/>
          </a:ln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90" name="Shape 568"/>
          <p:cNvSpPr>
            <a:spLocks noChangeAspect="1"/>
          </p:cNvSpPr>
          <p:nvPr/>
        </p:nvSpPr>
        <p:spPr>
          <a:xfrm>
            <a:off x="9572772" y="5161231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94" name="Shape 820"/>
          <p:cNvSpPr/>
          <p:nvPr/>
        </p:nvSpPr>
        <p:spPr>
          <a:xfrm>
            <a:off x="9136482" y="2648502"/>
            <a:ext cx="611646" cy="2405044"/>
          </a:xfrm>
          <a:custGeom>
            <a:avLst/>
            <a:gdLst>
              <a:gd name="connsiteX0" fmla="*/ 19089 w 20179"/>
              <a:gd name="connsiteY0" fmla="*/ 21787 h 21787"/>
              <a:gd name="connsiteX1" fmla="*/ 15969 w 20179"/>
              <a:gd name="connsiteY1" fmla="*/ 9504 h 21787"/>
              <a:gd name="connsiteX2" fmla="*/ 0 w 20179"/>
              <a:gd name="connsiteY2" fmla="*/ 0 h 21787"/>
              <a:gd name="connsiteX0" fmla="*/ 19613 w 20577"/>
              <a:gd name="connsiteY0" fmla="*/ 21600 h 21600"/>
              <a:gd name="connsiteX1" fmla="*/ 15969 w 20577"/>
              <a:gd name="connsiteY1" fmla="*/ 9504 h 21600"/>
              <a:gd name="connsiteX2" fmla="*/ 0 w 20577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77" h="21600" extrusionOk="0">
                <a:moveTo>
                  <a:pt x="19613" y="21600"/>
                </a:moveTo>
                <a:cubicBezTo>
                  <a:pt x="21774" y="17496"/>
                  <a:pt x="20193" y="13523"/>
                  <a:pt x="15969" y="9504"/>
                </a:cubicBezTo>
                <a:cubicBezTo>
                  <a:pt x="12532" y="6233"/>
                  <a:pt x="7385" y="2908"/>
                  <a:pt x="0" y="0"/>
                </a:cubicBezTo>
              </a:path>
            </a:pathLst>
          </a:custGeom>
          <a:ln w="12700">
            <a:solidFill>
              <a:schemeClr val="accent2"/>
            </a:solidFill>
            <a:miter lim="400000"/>
          </a:ln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 dirty="0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95" name="Shape 945"/>
          <p:cNvSpPr/>
          <p:nvPr/>
        </p:nvSpPr>
        <p:spPr>
          <a:xfrm>
            <a:off x="9707165" y="4828095"/>
            <a:ext cx="740611" cy="256459"/>
          </a:xfrm>
          <a:custGeom>
            <a:avLst/>
            <a:gdLst>
              <a:gd name="connsiteX0" fmla="*/ 0 w 14905"/>
              <a:gd name="connsiteY0" fmla="*/ 8116 h 8116"/>
              <a:gd name="connsiteX1" fmla="*/ 14905 w 14905"/>
              <a:gd name="connsiteY1" fmla="*/ 0 h 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05" h="8116" extrusionOk="0">
                <a:moveTo>
                  <a:pt x="0" y="8116"/>
                </a:moveTo>
                <a:cubicBezTo>
                  <a:pt x="5412" y="8166"/>
                  <a:pt x="10672" y="5302"/>
                  <a:pt x="14905" y="0"/>
                </a:cubicBezTo>
              </a:path>
            </a:pathLst>
          </a:custGeom>
          <a:ln w="12700">
            <a:solidFill>
              <a:schemeClr val="accent2"/>
            </a:solidFill>
            <a:miter lim="400000"/>
          </a:ln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 dirty="0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96" name="Shape 946"/>
          <p:cNvSpPr/>
          <p:nvPr/>
        </p:nvSpPr>
        <p:spPr>
          <a:xfrm>
            <a:off x="9703068" y="4742034"/>
            <a:ext cx="740313" cy="337546"/>
          </a:xfrm>
          <a:custGeom>
            <a:avLst/>
            <a:gdLst>
              <a:gd name="connsiteX0" fmla="*/ 0 w 14903"/>
              <a:gd name="connsiteY0" fmla="*/ 9568 h 9568"/>
              <a:gd name="connsiteX1" fmla="*/ 14903 w 14903"/>
              <a:gd name="connsiteY1" fmla="*/ 0 h 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03" h="9568" extrusionOk="0">
                <a:moveTo>
                  <a:pt x="0" y="9568"/>
                </a:moveTo>
                <a:cubicBezTo>
                  <a:pt x="5520" y="8472"/>
                  <a:pt x="10696" y="5149"/>
                  <a:pt x="14903" y="0"/>
                </a:cubicBezTo>
              </a:path>
            </a:pathLst>
          </a:custGeom>
          <a:ln w="12700">
            <a:solidFill>
              <a:schemeClr val="accent2"/>
            </a:solidFill>
            <a:miter lim="400000"/>
          </a:ln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 dirty="0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33" name="Shape 682"/>
          <p:cNvSpPr>
            <a:spLocks noChangeAspect="1"/>
          </p:cNvSpPr>
          <p:nvPr/>
        </p:nvSpPr>
        <p:spPr>
          <a:xfrm>
            <a:off x="9677315" y="5038413"/>
            <a:ext cx="89154" cy="89154"/>
          </a:xfrm>
          <a:prstGeom prst="ellipse">
            <a:avLst/>
          </a:prstGeom>
          <a:solidFill>
            <a:schemeClr val="tx1"/>
          </a:solidFill>
          <a:ln w="3175">
            <a:miter lim="400000"/>
          </a:ln>
        </p:spPr>
        <p:txBody>
          <a:bodyPr lIns="54988" tIns="54988" rIns="54988" bIns="54988" anchor="ctr"/>
          <a:lstStyle/>
          <a:p>
            <a:pPr defTabSz="742927">
              <a:spcBef>
                <a:spcPts val="406"/>
              </a:spcBef>
              <a:defRPr sz="4400" spc="220">
                <a:solidFill>
                  <a:srgbClr val="2BD69D">
                    <a:hueOff val="-1200000"/>
                    <a:satOff val="-30940"/>
                    <a:lumOff val="-49607"/>
                  </a:srgb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sz="3575" spc="179">
              <a:solidFill>
                <a:srgbClr val="2BD69D">
                  <a:hueOff val="-1200000"/>
                  <a:satOff val="-30940"/>
                  <a:lumOff val="-49607"/>
                </a:srgbClr>
              </a:solidFill>
              <a:latin typeface="Avenir Heavy"/>
              <a:sym typeface="Avenir Heavy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943303" y="2196225"/>
            <a:ext cx="963611" cy="720758"/>
            <a:chOff x="35832173" y="1422798"/>
            <a:chExt cx="4557495" cy="3408894"/>
          </a:xfrm>
        </p:grpSpPr>
        <p:sp>
          <p:nvSpPr>
            <p:cNvPr id="97" name="Shape 821"/>
            <p:cNvSpPr/>
            <p:nvPr/>
          </p:nvSpPr>
          <p:spPr>
            <a:xfrm>
              <a:off x="35832173" y="2244811"/>
              <a:ext cx="4557495" cy="1813098"/>
            </a:xfrm>
            <a:custGeom>
              <a:avLst/>
              <a:gdLst>
                <a:gd name="connsiteX0" fmla="*/ 9 w 21425"/>
                <a:gd name="connsiteY0" fmla="*/ 12609 h 18964"/>
                <a:gd name="connsiteX1" fmla="*/ 3777 w 21425"/>
                <a:gd name="connsiteY1" fmla="*/ 18963 h 18964"/>
                <a:gd name="connsiteX2" fmla="*/ 6436 w 21425"/>
                <a:gd name="connsiteY2" fmla="*/ 12338 h 18964"/>
                <a:gd name="connsiteX3" fmla="*/ 9481 w 21425"/>
                <a:gd name="connsiteY3" fmla="*/ 4906 h 18964"/>
                <a:gd name="connsiteX4" fmla="*/ 15984 w 21425"/>
                <a:gd name="connsiteY4" fmla="*/ 382 h 18964"/>
                <a:gd name="connsiteX5" fmla="*/ 21425 w 21425"/>
                <a:gd name="connsiteY5" fmla="*/ 409 h 18964"/>
                <a:gd name="connsiteX0" fmla="*/ 9 w 21425"/>
                <a:gd name="connsiteY0" fmla="*/ 12609 h 18964"/>
                <a:gd name="connsiteX1" fmla="*/ 3777 w 21425"/>
                <a:gd name="connsiteY1" fmla="*/ 18963 h 18964"/>
                <a:gd name="connsiteX2" fmla="*/ 6436 w 21425"/>
                <a:gd name="connsiteY2" fmla="*/ 12338 h 18964"/>
                <a:gd name="connsiteX3" fmla="*/ 9850 w 21425"/>
                <a:gd name="connsiteY3" fmla="*/ 4527 h 18964"/>
                <a:gd name="connsiteX4" fmla="*/ 15984 w 21425"/>
                <a:gd name="connsiteY4" fmla="*/ 382 h 18964"/>
                <a:gd name="connsiteX5" fmla="*/ 21425 w 21425"/>
                <a:gd name="connsiteY5" fmla="*/ 409 h 18964"/>
                <a:gd name="connsiteX0" fmla="*/ 9 w 21425"/>
                <a:gd name="connsiteY0" fmla="*/ 12609 h 18964"/>
                <a:gd name="connsiteX1" fmla="*/ 3777 w 21425"/>
                <a:gd name="connsiteY1" fmla="*/ 18963 h 18964"/>
                <a:gd name="connsiteX2" fmla="*/ 6436 w 21425"/>
                <a:gd name="connsiteY2" fmla="*/ 12338 h 18964"/>
                <a:gd name="connsiteX3" fmla="*/ 10514 w 21425"/>
                <a:gd name="connsiteY3" fmla="*/ 5189 h 18964"/>
                <a:gd name="connsiteX4" fmla="*/ 15984 w 21425"/>
                <a:gd name="connsiteY4" fmla="*/ 382 h 18964"/>
                <a:gd name="connsiteX5" fmla="*/ 21425 w 21425"/>
                <a:gd name="connsiteY5" fmla="*/ 409 h 18964"/>
                <a:gd name="connsiteX0" fmla="*/ 9 w 21425"/>
                <a:gd name="connsiteY0" fmla="*/ 12374 h 18729"/>
                <a:gd name="connsiteX1" fmla="*/ 3777 w 21425"/>
                <a:gd name="connsiteY1" fmla="*/ 18728 h 18729"/>
                <a:gd name="connsiteX2" fmla="*/ 6436 w 21425"/>
                <a:gd name="connsiteY2" fmla="*/ 12103 h 18729"/>
                <a:gd name="connsiteX3" fmla="*/ 10514 w 21425"/>
                <a:gd name="connsiteY3" fmla="*/ 4954 h 18729"/>
                <a:gd name="connsiteX4" fmla="*/ 16574 w 21425"/>
                <a:gd name="connsiteY4" fmla="*/ 999 h 18729"/>
                <a:gd name="connsiteX5" fmla="*/ 21425 w 21425"/>
                <a:gd name="connsiteY5" fmla="*/ 174 h 18729"/>
                <a:gd name="connsiteX0" fmla="*/ 9 w 21425"/>
                <a:gd name="connsiteY0" fmla="*/ 12345 h 18700"/>
                <a:gd name="connsiteX1" fmla="*/ 3777 w 21425"/>
                <a:gd name="connsiteY1" fmla="*/ 18699 h 18700"/>
                <a:gd name="connsiteX2" fmla="*/ 6436 w 21425"/>
                <a:gd name="connsiteY2" fmla="*/ 12074 h 18700"/>
                <a:gd name="connsiteX3" fmla="*/ 10514 w 21425"/>
                <a:gd name="connsiteY3" fmla="*/ 4925 h 18700"/>
                <a:gd name="connsiteX4" fmla="*/ 16574 w 21425"/>
                <a:gd name="connsiteY4" fmla="*/ 970 h 18700"/>
                <a:gd name="connsiteX5" fmla="*/ 21425 w 21425"/>
                <a:gd name="connsiteY5" fmla="*/ 145 h 18700"/>
                <a:gd name="connsiteX0" fmla="*/ 9 w 16574"/>
                <a:gd name="connsiteY0" fmla="*/ 11375 h 17730"/>
                <a:gd name="connsiteX1" fmla="*/ 3777 w 16574"/>
                <a:gd name="connsiteY1" fmla="*/ 17729 h 17730"/>
                <a:gd name="connsiteX2" fmla="*/ 6436 w 16574"/>
                <a:gd name="connsiteY2" fmla="*/ 11104 h 17730"/>
                <a:gd name="connsiteX3" fmla="*/ 10514 w 16574"/>
                <a:gd name="connsiteY3" fmla="*/ 3955 h 17730"/>
                <a:gd name="connsiteX4" fmla="*/ 16574 w 16574"/>
                <a:gd name="connsiteY4" fmla="*/ 0 h 17730"/>
                <a:gd name="connsiteX0" fmla="*/ 9 w 18344"/>
                <a:gd name="connsiteY0" fmla="*/ 11659 h 18014"/>
                <a:gd name="connsiteX1" fmla="*/ 3777 w 18344"/>
                <a:gd name="connsiteY1" fmla="*/ 18013 h 18014"/>
                <a:gd name="connsiteX2" fmla="*/ 6436 w 18344"/>
                <a:gd name="connsiteY2" fmla="*/ 11388 h 18014"/>
                <a:gd name="connsiteX3" fmla="*/ 10514 w 18344"/>
                <a:gd name="connsiteY3" fmla="*/ 4239 h 18014"/>
                <a:gd name="connsiteX4" fmla="*/ 18344 w 18344"/>
                <a:gd name="connsiteY4" fmla="*/ 0 h 18014"/>
                <a:gd name="connsiteX0" fmla="*/ 9 w 18344"/>
                <a:gd name="connsiteY0" fmla="*/ 11659 h 18014"/>
                <a:gd name="connsiteX1" fmla="*/ 3777 w 18344"/>
                <a:gd name="connsiteY1" fmla="*/ 18013 h 18014"/>
                <a:gd name="connsiteX2" fmla="*/ 6436 w 18344"/>
                <a:gd name="connsiteY2" fmla="*/ 11388 h 18014"/>
                <a:gd name="connsiteX3" fmla="*/ 10514 w 18344"/>
                <a:gd name="connsiteY3" fmla="*/ 4239 h 18014"/>
                <a:gd name="connsiteX4" fmla="*/ 18344 w 18344"/>
                <a:gd name="connsiteY4" fmla="*/ 0 h 18014"/>
                <a:gd name="connsiteX0" fmla="*/ 9 w 18344"/>
                <a:gd name="connsiteY0" fmla="*/ 11659 h 18014"/>
                <a:gd name="connsiteX1" fmla="*/ 3777 w 18344"/>
                <a:gd name="connsiteY1" fmla="*/ 18013 h 18014"/>
                <a:gd name="connsiteX2" fmla="*/ 6436 w 18344"/>
                <a:gd name="connsiteY2" fmla="*/ 11388 h 18014"/>
                <a:gd name="connsiteX3" fmla="*/ 11215 w 18344"/>
                <a:gd name="connsiteY3" fmla="*/ 3387 h 18014"/>
                <a:gd name="connsiteX4" fmla="*/ 18344 w 18344"/>
                <a:gd name="connsiteY4" fmla="*/ 0 h 18014"/>
                <a:gd name="connsiteX0" fmla="*/ 12 w 18347"/>
                <a:gd name="connsiteY0" fmla="*/ 11659 h 18501"/>
                <a:gd name="connsiteX1" fmla="*/ 2752 w 18347"/>
                <a:gd name="connsiteY1" fmla="*/ 18501 h 18501"/>
                <a:gd name="connsiteX2" fmla="*/ 6439 w 18347"/>
                <a:gd name="connsiteY2" fmla="*/ 11388 h 18501"/>
                <a:gd name="connsiteX3" fmla="*/ 11218 w 18347"/>
                <a:gd name="connsiteY3" fmla="*/ 3387 h 18501"/>
                <a:gd name="connsiteX4" fmla="*/ 18347 w 18347"/>
                <a:gd name="connsiteY4" fmla="*/ 0 h 18501"/>
                <a:gd name="connsiteX0" fmla="*/ 12 w 18347"/>
                <a:gd name="connsiteY0" fmla="*/ 11659 h 18570"/>
                <a:gd name="connsiteX1" fmla="*/ 2752 w 18347"/>
                <a:gd name="connsiteY1" fmla="*/ 18501 h 18570"/>
                <a:gd name="connsiteX2" fmla="*/ 6439 w 18347"/>
                <a:gd name="connsiteY2" fmla="*/ 11388 h 18570"/>
                <a:gd name="connsiteX3" fmla="*/ 11218 w 18347"/>
                <a:gd name="connsiteY3" fmla="*/ 3387 h 18570"/>
                <a:gd name="connsiteX4" fmla="*/ 18347 w 18347"/>
                <a:gd name="connsiteY4" fmla="*/ 0 h 18570"/>
                <a:gd name="connsiteX0" fmla="*/ 18 w 18353"/>
                <a:gd name="connsiteY0" fmla="*/ 11659 h 18529"/>
                <a:gd name="connsiteX1" fmla="*/ 2758 w 18353"/>
                <a:gd name="connsiteY1" fmla="*/ 18501 h 18529"/>
                <a:gd name="connsiteX2" fmla="*/ 6445 w 18353"/>
                <a:gd name="connsiteY2" fmla="*/ 11388 h 18529"/>
                <a:gd name="connsiteX3" fmla="*/ 11224 w 18353"/>
                <a:gd name="connsiteY3" fmla="*/ 3387 h 18529"/>
                <a:gd name="connsiteX4" fmla="*/ 18353 w 18353"/>
                <a:gd name="connsiteY4" fmla="*/ 0 h 18529"/>
                <a:gd name="connsiteX0" fmla="*/ 62 w 18397"/>
                <a:gd name="connsiteY0" fmla="*/ 11659 h 18529"/>
                <a:gd name="connsiteX1" fmla="*/ 1698 w 18397"/>
                <a:gd name="connsiteY1" fmla="*/ 18501 h 18529"/>
                <a:gd name="connsiteX2" fmla="*/ 6489 w 18397"/>
                <a:gd name="connsiteY2" fmla="*/ 11388 h 18529"/>
                <a:gd name="connsiteX3" fmla="*/ 11268 w 18397"/>
                <a:gd name="connsiteY3" fmla="*/ 3387 h 18529"/>
                <a:gd name="connsiteX4" fmla="*/ 18397 w 18397"/>
                <a:gd name="connsiteY4" fmla="*/ 0 h 18529"/>
                <a:gd name="connsiteX0" fmla="*/ 59 w 18394"/>
                <a:gd name="connsiteY0" fmla="*/ 11659 h 18649"/>
                <a:gd name="connsiteX1" fmla="*/ 1695 w 18394"/>
                <a:gd name="connsiteY1" fmla="*/ 18501 h 18649"/>
                <a:gd name="connsiteX2" fmla="*/ 6486 w 18394"/>
                <a:gd name="connsiteY2" fmla="*/ 11388 h 18649"/>
                <a:gd name="connsiteX3" fmla="*/ 11265 w 18394"/>
                <a:gd name="connsiteY3" fmla="*/ 3387 h 18649"/>
                <a:gd name="connsiteX4" fmla="*/ 18394 w 18394"/>
                <a:gd name="connsiteY4" fmla="*/ 0 h 18649"/>
                <a:gd name="connsiteX0" fmla="*/ 31 w 18366"/>
                <a:gd name="connsiteY0" fmla="*/ 11659 h 18749"/>
                <a:gd name="connsiteX1" fmla="*/ 1667 w 18366"/>
                <a:gd name="connsiteY1" fmla="*/ 18501 h 18749"/>
                <a:gd name="connsiteX2" fmla="*/ 6458 w 18366"/>
                <a:gd name="connsiteY2" fmla="*/ 11388 h 18749"/>
                <a:gd name="connsiteX3" fmla="*/ 11237 w 18366"/>
                <a:gd name="connsiteY3" fmla="*/ 3387 h 18749"/>
                <a:gd name="connsiteX4" fmla="*/ 18366 w 18366"/>
                <a:gd name="connsiteY4" fmla="*/ 0 h 18749"/>
                <a:gd name="connsiteX0" fmla="*/ 28 w 18363"/>
                <a:gd name="connsiteY0" fmla="*/ 11659 h 18749"/>
                <a:gd name="connsiteX1" fmla="*/ 1664 w 18363"/>
                <a:gd name="connsiteY1" fmla="*/ 18501 h 18749"/>
                <a:gd name="connsiteX2" fmla="*/ 6455 w 18363"/>
                <a:gd name="connsiteY2" fmla="*/ 11388 h 18749"/>
                <a:gd name="connsiteX3" fmla="*/ 11234 w 18363"/>
                <a:gd name="connsiteY3" fmla="*/ 3387 h 18749"/>
                <a:gd name="connsiteX4" fmla="*/ 18363 w 18363"/>
                <a:gd name="connsiteY4" fmla="*/ 0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3" h="18749" extrusionOk="0">
                  <a:moveTo>
                    <a:pt x="28" y="11659"/>
                  </a:moveTo>
                  <a:cubicBezTo>
                    <a:pt x="-156" y="16879"/>
                    <a:pt x="599" y="17811"/>
                    <a:pt x="1664" y="18501"/>
                  </a:cubicBezTo>
                  <a:cubicBezTo>
                    <a:pt x="4064" y="20056"/>
                    <a:pt x="4860" y="13907"/>
                    <a:pt x="6455" y="11388"/>
                  </a:cubicBezTo>
                  <a:cubicBezTo>
                    <a:pt x="8050" y="8869"/>
                    <a:pt x="9249" y="5285"/>
                    <a:pt x="11234" y="3387"/>
                  </a:cubicBezTo>
                  <a:cubicBezTo>
                    <a:pt x="13219" y="1489"/>
                    <a:pt x="15947" y="-21"/>
                    <a:pt x="18363" y="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 dirty="0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98" name="Shape 827"/>
            <p:cNvSpPr/>
            <p:nvPr/>
          </p:nvSpPr>
          <p:spPr>
            <a:xfrm rot="18480000" flipH="1">
              <a:off x="36935045" y="1963626"/>
              <a:ext cx="3256777" cy="2175121"/>
            </a:xfrm>
            <a:custGeom>
              <a:avLst/>
              <a:gdLst>
                <a:gd name="connsiteX0" fmla="*/ 0 w 15826"/>
                <a:gd name="connsiteY0" fmla="*/ 12454 h 12454"/>
                <a:gd name="connsiteX1" fmla="*/ 5728 w 15826"/>
                <a:gd name="connsiteY1" fmla="*/ 6817 h 12454"/>
                <a:gd name="connsiteX2" fmla="*/ 15394 w 15826"/>
                <a:gd name="connsiteY2" fmla="*/ 2418 h 12454"/>
                <a:gd name="connsiteX3" fmla="*/ 15822 w 15826"/>
                <a:gd name="connsiteY3" fmla="*/ 1176 h 12454"/>
                <a:gd name="connsiteX4" fmla="*/ 15185 w 15826"/>
                <a:gd name="connsiteY4" fmla="*/ 0 h 12454"/>
                <a:gd name="connsiteX0" fmla="*/ 0 w 16308"/>
                <a:gd name="connsiteY0" fmla="*/ 13053 h 13053"/>
                <a:gd name="connsiteX1" fmla="*/ 6210 w 16308"/>
                <a:gd name="connsiteY1" fmla="*/ 6817 h 13053"/>
                <a:gd name="connsiteX2" fmla="*/ 15876 w 16308"/>
                <a:gd name="connsiteY2" fmla="*/ 2418 h 13053"/>
                <a:gd name="connsiteX3" fmla="*/ 16304 w 16308"/>
                <a:gd name="connsiteY3" fmla="*/ 1176 h 13053"/>
                <a:gd name="connsiteX4" fmla="*/ 15667 w 16308"/>
                <a:gd name="connsiteY4" fmla="*/ 0 h 13053"/>
                <a:gd name="connsiteX0" fmla="*/ 0 w 16308"/>
                <a:gd name="connsiteY0" fmla="*/ 13053 h 13053"/>
                <a:gd name="connsiteX1" fmla="*/ 6688 w 16308"/>
                <a:gd name="connsiteY1" fmla="*/ 6485 h 13053"/>
                <a:gd name="connsiteX2" fmla="*/ 15876 w 16308"/>
                <a:gd name="connsiteY2" fmla="*/ 2418 h 13053"/>
                <a:gd name="connsiteX3" fmla="*/ 16304 w 16308"/>
                <a:gd name="connsiteY3" fmla="*/ 1176 h 13053"/>
                <a:gd name="connsiteX4" fmla="*/ 15667 w 16308"/>
                <a:gd name="connsiteY4" fmla="*/ 0 h 13053"/>
                <a:gd name="connsiteX0" fmla="*/ 0 w 16308"/>
                <a:gd name="connsiteY0" fmla="*/ 13053 h 13053"/>
                <a:gd name="connsiteX1" fmla="*/ 6688 w 16308"/>
                <a:gd name="connsiteY1" fmla="*/ 6485 h 13053"/>
                <a:gd name="connsiteX2" fmla="*/ 15876 w 16308"/>
                <a:gd name="connsiteY2" fmla="*/ 2418 h 13053"/>
                <a:gd name="connsiteX3" fmla="*/ 16304 w 16308"/>
                <a:gd name="connsiteY3" fmla="*/ 1176 h 13053"/>
                <a:gd name="connsiteX4" fmla="*/ 15667 w 16308"/>
                <a:gd name="connsiteY4" fmla="*/ 0 h 13053"/>
                <a:gd name="connsiteX0" fmla="*/ 0 w 16005"/>
                <a:gd name="connsiteY0" fmla="*/ 13316 h 13316"/>
                <a:gd name="connsiteX1" fmla="*/ 6385 w 16005"/>
                <a:gd name="connsiteY1" fmla="*/ 6485 h 13316"/>
                <a:gd name="connsiteX2" fmla="*/ 15573 w 16005"/>
                <a:gd name="connsiteY2" fmla="*/ 2418 h 13316"/>
                <a:gd name="connsiteX3" fmla="*/ 16001 w 16005"/>
                <a:gd name="connsiteY3" fmla="*/ 1176 h 13316"/>
                <a:gd name="connsiteX4" fmla="*/ 15364 w 16005"/>
                <a:gd name="connsiteY4" fmla="*/ 0 h 13316"/>
                <a:gd name="connsiteX0" fmla="*/ 0 w 16005"/>
                <a:gd name="connsiteY0" fmla="*/ 13316 h 13316"/>
                <a:gd name="connsiteX1" fmla="*/ 6385 w 16005"/>
                <a:gd name="connsiteY1" fmla="*/ 6485 h 13316"/>
                <a:gd name="connsiteX2" fmla="*/ 15573 w 16005"/>
                <a:gd name="connsiteY2" fmla="*/ 2418 h 13316"/>
                <a:gd name="connsiteX3" fmla="*/ 16001 w 16005"/>
                <a:gd name="connsiteY3" fmla="*/ 1176 h 13316"/>
                <a:gd name="connsiteX4" fmla="*/ 15364 w 16005"/>
                <a:gd name="connsiteY4" fmla="*/ 0 h 13316"/>
                <a:gd name="connsiteX0" fmla="*/ 0 w 16005"/>
                <a:gd name="connsiteY0" fmla="*/ 13316 h 13316"/>
                <a:gd name="connsiteX1" fmla="*/ 6680 w 16005"/>
                <a:gd name="connsiteY1" fmla="*/ 7826 h 13316"/>
                <a:gd name="connsiteX2" fmla="*/ 15573 w 16005"/>
                <a:gd name="connsiteY2" fmla="*/ 2418 h 13316"/>
                <a:gd name="connsiteX3" fmla="*/ 16001 w 16005"/>
                <a:gd name="connsiteY3" fmla="*/ 1176 h 13316"/>
                <a:gd name="connsiteX4" fmla="*/ 15364 w 16005"/>
                <a:gd name="connsiteY4" fmla="*/ 0 h 13316"/>
                <a:gd name="connsiteX0" fmla="*/ 0 w 15336"/>
                <a:gd name="connsiteY0" fmla="*/ 14403 h 14403"/>
                <a:gd name="connsiteX1" fmla="*/ 6011 w 15336"/>
                <a:gd name="connsiteY1" fmla="*/ 7826 h 14403"/>
                <a:gd name="connsiteX2" fmla="*/ 14904 w 15336"/>
                <a:gd name="connsiteY2" fmla="*/ 2418 h 14403"/>
                <a:gd name="connsiteX3" fmla="*/ 15332 w 15336"/>
                <a:gd name="connsiteY3" fmla="*/ 1176 h 14403"/>
                <a:gd name="connsiteX4" fmla="*/ 14695 w 15336"/>
                <a:gd name="connsiteY4" fmla="*/ 0 h 14403"/>
                <a:gd name="connsiteX0" fmla="*/ 0 w 15336"/>
                <a:gd name="connsiteY0" fmla="*/ 15018 h 15018"/>
                <a:gd name="connsiteX1" fmla="*/ 6011 w 15336"/>
                <a:gd name="connsiteY1" fmla="*/ 8441 h 15018"/>
                <a:gd name="connsiteX2" fmla="*/ 14904 w 15336"/>
                <a:gd name="connsiteY2" fmla="*/ 3033 h 15018"/>
                <a:gd name="connsiteX3" fmla="*/ 15332 w 15336"/>
                <a:gd name="connsiteY3" fmla="*/ 1791 h 15018"/>
                <a:gd name="connsiteX4" fmla="*/ 14737 w 15336"/>
                <a:gd name="connsiteY4" fmla="*/ 0 h 15018"/>
                <a:gd name="connsiteX0" fmla="*/ 0 w 16778"/>
                <a:gd name="connsiteY0" fmla="*/ 13083 h 13083"/>
                <a:gd name="connsiteX1" fmla="*/ 7453 w 16778"/>
                <a:gd name="connsiteY1" fmla="*/ 8441 h 13083"/>
                <a:gd name="connsiteX2" fmla="*/ 16346 w 16778"/>
                <a:gd name="connsiteY2" fmla="*/ 3033 h 13083"/>
                <a:gd name="connsiteX3" fmla="*/ 16774 w 16778"/>
                <a:gd name="connsiteY3" fmla="*/ 1791 h 13083"/>
                <a:gd name="connsiteX4" fmla="*/ 16179 w 16778"/>
                <a:gd name="connsiteY4" fmla="*/ 0 h 13083"/>
                <a:gd name="connsiteX0" fmla="*/ 0 w 16778"/>
                <a:gd name="connsiteY0" fmla="*/ 13083 h 13083"/>
                <a:gd name="connsiteX1" fmla="*/ 6836 w 16778"/>
                <a:gd name="connsiteY1" fmla="*/ 7374 h 13083"/>
                <a:gd name="connsiteX2" fmla="*/ 16346 w 16778"/>
                <a:gd name="connsiteY2" fmla="*/ 3033 h 13083"/>
                <a:gd name="connsiteX3" fmla="*/ 16774 w 16778"/>
                <a:gd name="connsiteY3" fmla="*/ 1791 h 13083"/>
                <a:gd name="connsiteX4" fmla="*/ 16179 w 16778"/>
                <a:gd name="connsiteY4" fmla="*/ 0 h 13083"/>
                <a:gd name="connsiteX0" fmla="*/ 0 w 16778"/>
                <a:gd name="connsiteY0" fmla="*/ 13083 h 13083"/>
                <a:gd name="connsiteX1" fmla="*/ 6836 w 16778"/>
                <a:gd name="connsiteY1" fmla="*/ 7374 h 13083"/>
                <a:gd name="connsiteX2" fmla="*/ 16346 w 16778"/>
                <a:gd name="connsiteY2" fmla="*/ 3033 h 13083"/>
                <a:gd name="connsiteX3" fmla="*/ 16774 w 16778"/>
                <a:gd name="connsiteY3" fmla="*/ 1791 h 13083"/>
                <a:gd name="connsiteX4" fmla="*/ 16179 w 16778"/>
                <a:gd name="connsiteY4" fmla="*/ 0 h 13083"/>
                <a:gd name="connsiteX0" fmla="*/ 0 w 16778"/>
                <a:gd name="connsiteY0" fmla="*/ 13083 h 13083"/>
                <a:gd name="connsiteX1" fmla="*/ 6836 w 16778"/>
                <a:gd name="connsiteY1" fmla="*/ 7374 h 13083"/>
                <a:gd name="connsiteX2" fmla="*/ 16346 w 16778"/>
                <a:gd name="connsiteY2" fmla="*/ 3033 h 13083"/>
                <a:gd name="connsiteX3" fmla="*/ 16774 w 16778"/>
                <a:gd name="connsiteY3" fmla="*/ 1791 h 13083"/>
                <a:gd name="connsiteX4" fmla="*/ 16179 w 16778"/>
                <a:gd name="connsiteY4" fmla="*/ 0 h 13083"/>
                <a:gd name="connsiteX0" fmla="*/ 0 w 16778"/>
                <a:gd name="connsiteY0" fmla="*/ 13083 h 13083"/>
                <a:gd name="connsiteX1" fmla="*/ 6433 w 16778"/>
                <a:gd name="connsiteY1" fmla="*/ 8239 h 13083"/>
                <a:gd name="connsiteX2" fmla="*/ 16346 w 16778"/>
                <a:gd name="connsiteY2" fmla="*/ 3033 h 13083"/>
                <a:gd name="connsiteX3" fmla="*/ 16774 w 16778"/>
                <a:gd name="connsiteY3" fmla="*/ 1791 h 13083"/>
                <a:gd name="connsiteX4" fmla="*/ 16179 w 16778"/>
                <a:gd name="connsiteY4" fmla="*/ 0 h 13083"/>
                <a:gd name="connsiteX0" fmla="*/ 0 w 16778"/>
                <a:gd name="connsiteY0" fmla="*/ 13083 h 13083"/>
                <a:gd name="connsiteX1" fmla="*/ 6433 w 16778"/>
                <a:gd name="connsiteY1" fmla="*/ 8239 h 13083"/>
                <a:gd name="connsiteX2" fmla="*/ 16346 w 16778"/>
                <a:gd name="connsiteY2" fmla="*/ 3033 h 13083"/>
                <a:gd name="connsiteX3" fmla="*/ 16774 w 16778"/>
                <a:gd name="connsiteY3" fmla="*/ 1791 h 13083"/>
                <a:gd name="connsiteX4" fmla="*/ 16179 w 16778"/>
                <a:gd name="connsiteY4" fmla="*/ 0 h 13083"/>
                <a:gd name="connsiteX0" fmla="*/ 0 w 16778"/>
                <a:gd name="connsiteY0" fmla="*/ 13083 h 13083"/>
                <a:gd name="connsiteX1" fmla="*/ 6501 w 16778"/>
                <a:gd name="connsiteY1" fmla="*/ 7462 h 13083"/>
                <a:gd name="connsiteX2" fmla="*/ 16346 w 16778"/>
                <a:gd name="connsiteY2" fmla="*/ 3033 h 13083"/>
                <a:gd name="connsiteX3" fmla="*/ 16774 w 16778"/>
                <a:gd name="connsiteY3" fmla="*/ 1791 h 13083"/>
                <a:gd name="connsiteX4" fmla="*/ 16179 w 16778"/>
                <a:gd name="connsiteY4" fmla="*/ 0 h 13083"/>
                <a:gd name="connsiteX0" fmla="*/ 0 w 17127"/>
                <a:gd name="connsiteY0" fmla="*/ 12704 h 12704"/>
                <a:gd name="connsiteX1" fmla="*/ 6850 w 17127"/>
                <a:gd name="connsiteY1" fmla="*/ 7462 h 12704"/>
                <a:gd name="connsiteX2" fmla="*/ 16695 w 17127"/>
                <a:gd name="connsiteY2" fmla="*/ 3033 h 12704"/>
                <a:gd name="connsiteX3" fmla="*/ 17123 w 17127"/>
                <a:gd name="connsiteY3" fmla="*/ 1791 h 12704"/>
                <a:gd name="connsiteX4" fmla="*/ 16528 w 17127"/>
                <a:gd name="connsiteY4" fmla="*/ 0 h 12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27" h="12704" extrusionOk="0">
                  <a:moveTo>
                    <a:pt x="0" y="12704"/>
                  </a:moveTo>
                  <a:cubicBezTo>
                    <a:pt x="1529" y="10455"/>
                    <a:pt x="4068" y="9074"/>
                    <a:pt x="6850" y="7462"/>
                  </a:cubicBezTo>
                  <a:cubicBezTo>
                    <a:pt x="9632" y="5850"/>
                    <a:pt x="13199" y="4861"/>
                    <a:pt x="16695" y="3033"/>
                  </a:cubicBezTo>
                  <a:cubicBezTo>
                    <a:pt x="17000" y="2712"/>
                    <a:pt x="17157" y="2256"/>
                    <a:pt x="17123" y="1791"/>
                  </a:cubicBezTo>
                  <a:cubicBezTo>
                    <a:pt x="17088" y="1310"/>
                    <a:pt x="16894" y="260"/>
                    <a:pt x="16528" y="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 dirty="0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99" name="Shape 829"/>
            <p:cNvSpPr/>
            <p:nvPr/>
          </p:nvSpPr>
          <p:spPr>
            <a:xfrm rot="18480000" flipH="1">
              <a:off x="37177302" y="2107276"/>
              <a:ext cx="2795161" cy="2653672"/>
            </a:xfrm>
            <a:custGeom>
              <a:avLst/>
              <a:gdLst>
                <a:gd name="connsiteX0" fmla="*/ 0 w 16915"/>
                <a:gd name="connsiteY0" fmla="*/ 18191 h 18191"/>
                <a:gd name="connsiteX1" fmla="*/ 7763 w 16915"/>
                <a:gd name="connsiteY1" fmla="*/ 8632 h 18191"/>
                <a:gd name="connsiteX2" fmla="*/ 16471 w 16915"/>
                <a:gd name="connsiteY2" fmla="*/ 2601 h 18191"/>
                <a:gd name="connsiteX3" fmla="*/ 16866 w 16915"/>
                <a:gd name="connsiteY3" fmla="*/ 1335 h 18191"/>
                <a:gd name="connsiteX4" fmla="*/ 16553 w 16915"/>
                <a:gd name="connsiteY4" fmla="*/ 714 h 18191"/>
                <a:gd name="connsiteX5" fmla="*/ 16263 w 16915"/>
                <a:gd name="connsiteY5" fmla="*/ 0 h 18191"/>
                <a:gd name="connsiteX0" fmla="*/ 0 w 14220"/>
                <a:gd name="connsiteY0" fmla="*/ 14434 h 14434"/>
                <a:gd name="connsiteX1" fmla="*/ 5068 w 14220"/>
                <a:gd name="connsiteY1" fmla="*/ 8632 h 14434"/>
                <a:gd name="connsiteX2" fmla="*/ 13776 w 14220"/>
                <a:gd name="connsiteY2" fmla="*/ 2601 h 14434"/>
                <a:gd name="connsiteX3" fmla="*/ 14171 w 14220"/>
                <a:gd name="connsiteY3" fmla="*/ 1335 h 14434"/>
                <a:gd name="connsiteX4" fmla="*/ 13858 w 14220"/>
                <a:gd name="connsiteY4" fmla="*/ 714 h 14434"/>
                <a:gd name="connsiteX5" fmla="*/ 13568 w 14220"/>
                <a:gd name="connsiteY5" fmla="*/ 0 h 14434"/>
                <a:gd name="connsiteX0" fmla="*/ 0 w 14220"/>
                <a:gd name="connsiteY0" fmla="*/ 14434 h 14434"/>
                <a:gd name="connsiteX1" fmla="*/ 5010 w 14220"/>
                <a:gd name="connsiteY1" fmla="*/ 8107 h 14434"/>
                <a:gd name="connsiteX2" fmla="*/ 13776 w 14220"/>
                <a:gd name="connsiteY2" fmla="*/ 2601 h 14434"/>
                <a:gd name="connsiteX3" fmla="*/ 14171 w 14220"/>
                <a:gd name="connsiteY3" fmla="*/ 1335 h 14434"/>
                <a:gd name="connsiteX4" fmla="*/ 13858 w 14220"/>
                <a:gd name="connsiteY4" fmla="*/ 714 h 14434"/>
                <a:gd name="connsiteX5" fmla="*/ 13568 w 14220"/>
                <a:gd name="connsiteY5" fmla="*/ 0 h 14434"/>
                <a:gd name="connsiteX0" fmla="*/ 0 w 14220"/>
                <a:gd name="connsiteY0" fmla="*/ 14434 h 14434"/>
                <a:gd name="connsiteX1" fmla="*/ 5010 w 14220"/>
                <a:gd name="connsiteY1" fmla="*/ 8107 h 14434"/>
                <a:gd name="connsiteX2" fmla="*/ 13776 w 14220"/>
                <a:gd name="connsiteY2" fmla="*/ 2601 h 14434"/>
                <a:gd name="connsiteX3" fmla="*/ 14171 w 14220"/>
                <a:gd name="connsiteY3" fmla="*/ 1335 h 14434"/>
                <a:gd name="connsiteX4" fmla="*/ 13858 w 14220"/>
                <a:gd name="connsiteY4" fmla="*/ 714 h 14434"/>
                <a:gd name="connsiteX5" fmla="*/ 13568 w 14220"/>
                <a:gd name="connsiteY5" fmla="*/ 0 h 14434"/>
                <a:gd name="connsiteX0" fmla="*/ 0 w 14309"/>
                <a:gd name="connsiteY0" fmla="*/ 14560 h 14560"/>
                <a:gd name="connsiteX1" fmla="*/ 5099 w 14309"/>
                <a:gd name="connsiteY1" fmla="*/ 8107 h 14560"/>
                <a:gd name="connsiteX2" fmla="*/ 13865 w 14309"/>
                <a:gd name="connsiteY2" fmla="*/ 2601 h 14560"/>
                <a:gd name="connsiteX3" fmla="*/ 14260 w 14309"/>
                <a:gd name="connsiteY3" fmla="*/ 1335 h 14560"/>
                <a:gd name="connsiteX4" fmla="*/ 13947 w 14309"/>
                <a:gd name="connsiteY4" fmla="*/ 714 h 14560"/>
                <a:gd name="connsiteX5" fmla="*/ 13657 w 14309"/>
                <a:gd name="connsiteY5" fmla="*/ 0 h 14560"/>
                <a:gd name="connsiteX0" fmla="*/ 0 w 14649"/>
                <a:gd name="connsiteY0" fmla="*/ 14264 h 14264"/>
                <a:gd name="connsiteX1" fmla="*/ 5439 w 14649"/>
                <a:gd name="connsiteY1" fmla="*/ 8107 h 14264"/>
                <a:gd name="connsiteX2" fmla="*/ 14205 w 14649"/>
                <a:gd name="connsiteY2" fmla="*/ 2601 h 14264"/>
                <a:gd name="connsiteX3" fmla="*/ 14600 w 14649"/>
                <a:gd name="connsiteY3" fmla="*/ 1335 h 14264"/>
                <a:gd name="connsiteX4" fmla="*/ 14287 w 14649"/>
                <a:gd name="connsiteY4" fmla="*/ 714 h 14264"/>
                <a:gd name="connsiteX5" fmla="*/ 13997 w 14649"/>
                <a:gd name="connsiteY5" fmla="*/ 0 h 14264"/>
                <a:gd name="connsiteX0" fmla="*/ 0 w 14649"/>
                <a:gd name="connsiteY0" fmla="*/ 14264 h 14264"/>
                <a:gd name="connsiteX1" fmla="*/ 5439 w 14649"/>
                <a:gd name="connsiteY1" fmla="*/ 8107 h 14264"/>
                <a:gd name="connsiteX2" fmla="*/ 14205 w 14649"/>
                <a:gd name="connsiteY2" fmla="*/ 2601 h 14264"/>
                <a:gd name="connsiteX3" fmla="*/ 14600 w 14649"/>
                <a:gd name="connsiteY3" fmla="*/ 1335 h 14264"/>
                <a:gd name="connsiteX4" fmla="*/ 14287 w 14649"/>
                <a:gd name="connsiteY4" fmla="*/ 714 h 14264"/>
                <a:gd name="connsiteX5" fmla="*/ 13997 w 14649"/>
                <a:gd name="connsiteY5" fmla="*/ 0 h 14264"/>
                <a:gd name="connsiteX0" fmla="*/ 0 w 14649"/>
                <a:gd name="connsiteY0" fmla="*/ 14264 h 14264"/>
                <a:gd name="connsiteX1" fmla="*/ 6407 w 14649"/>
                <a:gd name="connsiteY1" fmla="*/ 7594 h 14264"/>
                <a:gd name="connsiteX2" fmla="*/ 14205 w 14649"/>
                <a:gd name="connsiteY2" fmla="*/ 2601 h 14264"/>
                <a:gd name="connsiteX3" fmla="*/ 14600 w 14649"/>
                <a:gd name="connsiteY3" fmla="*/ 1335 h 14264"/>
                <a:gd name="connsiteX4" fmla="*/ 14287 w 14649"/>
                <a:gd name="connsiteY4" fmla="*/ 714 h 14264"/>
                <a:gd name="connsiteX5" fmla="*/ 13997 w 14649"/>
                <a:gd name="connsiteY5" fmla="*/ 0 h 14264"/>
                <a:gd name="connsiteX0" fmla="*/ 0 w 14649"/>
                <a:gd name="connsiteY0" fmla="*/ 15499 h 15499"/>
                <a:gd name="connsiteX1" fmla="*/ 6407 w 14649"/>
                <a:gd name="connsiteY1" fmla="*/ 8829 h 15499"/>
                <a:gd name="connsiteX2" fmla="*/ 14205 w 14649"/>
                <a:gd name="connsiteY2" fmla="*/ 3836 h 15499"/>
                <a:gd name="connsiteX3" fmla="*/ 14600 w 14649"/>
                <a:gd name="connsiteY3" fmla="*/ 2570 h 15499"/>
                <a:gd name="connsiteX4" fmla="*/ 14287 w 14649"/>
                <a:gd name="connsiteY4" fmla="*/ 1949 h 15499"/>
                <a:gd name="connsiteX5" fmla="*/ 13824 w 14649"/>
                <a:gd name="connsiteY5" fmla="*/ 0 h 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49" h="15499" extrusionOk="0">
                  <a:moveTo>
                    <a:pt x="0" y="15499"/>
                  </a:moveTo>
                  <a:cubicBezTo>
                    <a:pt x="2606" y="12155"/>
                    <a:pt x="4040" y="10773"/>
                    <a:pt x="6407" y="8829"/>
                  </a:cubicBezTo>
                  <a:cubicBezTo>
                    <a:pt x="8774" y="6885"/>
                    <a:pt x="10932" y="5131"/>
                    <a:pt x="14205" y="3836"/>
                  </a:cubicBezTo>
                  <a:cubicBezTo>
                    <a:pt x="14578" y="3562"/>
                    <a:pt x="14740" y="3043"/>
                    <a:pt x="14600" y="2570"/>
                  </a:cubicBezTo>
                  <a:cubicBezTo>
                    <a:pt x="14532" y="2341"/>
                    <a:pt x="14398" y="2150"/>
                    <a:pt x="14287" y="1949"/>
                  </a:cubicBezTo>
                  <a:cubicBezTo>
                    <a:pt x="14165" y="1726"/>
                    <a:pt x="13894" y="252"/>
                    <a:pt x="13824" y="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 dirty="0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</p:grpSp>
      <p:sp>
        <p:nvSpPr>
          <p:cNvPr id="102" name="Shape 823"/>
          <p:cNvSpPr/>
          <p:nvPr/>
        </p:nvSpPr>
        <p:spPr>
          <a:xfrm>
            <a:off x="8406887" y="3021027"/>
            <a:ext cx="1516418" cy="260270"/>
          </a:xfrm>
          <a:custGeom>
            <a:avLst/>
            <a:gdLst>
              <a:gd name="connsiteX0" fmla="*/ 0 w 17623"/>
              <a:gd name="connsiteY0" fmla="*/ 0 h 18622"/>
              <a:gd name="connsiteX1" fmla="*/ 3356 w 17623"/>
              <a:gd name="connsiteY1" fmla="*/ 12668 h 18622"/>
              <a:gd name="connsiteX2" fmla="*/ 11596 w 17623"/>
              <a:gd name="connsiteY2" fmla="*/ 15146 h 18622"/>
              <a:gd name="connsiteX3" fmla="*/ 12581 w 17623"/>
              <a:gd name="connsiteY3" fmla="*/ 12101 h 18622"/>
              <a:gd name="connsiteX4" fmla="*/ 17623 w 17623"/>
              <a:gd name="connsiteY4" fmla="*/ 2255 h 18622"/>
              <a:gd name="connsiteX0" fmla="*/ 0 w 12581"/>
              <a:gd name="connsiteY0" fmla="*/ 0 h 18622"/>
              <a:gd name="connsiteX1" fmla="*/ 3356 w 12581"/>
              <a:gd name="connsiteY1" fmla="*/ 12668 h 18622"/>
              <a:gd name="connsiteX2" fmla="*/ 11596 w 12581"/>
              <a:gd name="connsiteY2" fmla="*/ 15146 h 18622"/>
              <a:gd name="connsiteX3" fmla="*/ 12581 w 12581"/>
              <a:gd name="connsiteY3" fmla="*/ 12101 h 18622"/>
              <a:gd name="connsiteX0" fmla="*/ 0 w 13069"/>
              <a:gd name="connsiteY0" fmla="*/ 0 h 18622"/>
              <a:gd name="connsiteX1" fmla="*/ 3356 w 13069"/>
              <a:gd name="connsiteY1" fmla="*/ 12668 h 18622"/>
              <a:gd name="connsiteX2" fmla="*/ 11596 w 13069"/>
              <a:gd name="connsiteY2" fmla="*/ 15146 h 18622"/>
              <a:gd name="connsiteX3" fmla="*/ 13069 w 13069"/>
              <a:gd name="connsiteY3" fmla="*/ 10440 h 18622"/>
              <a:gd name="connsiteX0" fmla="*/ 0 w 13293"/>
              <a:gd name="connsiteY0" fmla="*/ 0 h 18622"/>
              <a:gd name="connsiteX1" fmla="*/ 3356 w 13293"/>
              <a:gd name="connsiteY1" fmla="*/ 12668 h 18622"/>
              <a:gd name="connsiteX2" fmla="*/ 11596 w 13293"/>
              <a:gd name="connsiteY2" fmla="*/ 15146 h 18622"/>
              <a:gd name="connsiteX3" fmla="*/ 13293 w 13293"/>
              <a:gd name="connsiteY3" fmla="*/ 10440 h 18622"/>
              <a:gd name="connsiteX0" fmla="*/ 0 w 13293"/>
              <a:gd name="connsiteY0" fmla="*/ 0 h 18622"/>
              <a:gd name="connsiteX1" fmla="*/ 3356 w 13293"/>
              <a:gd name="connsiteY1" fmla="*/ 12668 h 18622"/>
              <a:gd name="connsiteX2" fmla="*/ 11596 w 13293"/>
              <a:gd name="connsiteY2" fmla="*/ 15146 h 18622"/>
              <a:gd name="connsiteX3" fmla="*/ 13293 w 13293"/>
              <a:gd name="connsiteY3" fmla="*/ 10440 h 18622"/>
              <a:gd name="connsiteX0" fmla="*/ 0 w 13293"/>
              <a:gd name="connsiteY0" fmla="*/ 0 h 18622"/>
              <a:gd name="connsiteX1" fmla="*/ 3356 w 13293"/>
              <a:gd name="connsiteY1" fmla="*/ 12668 h 18622"/>
              <a:gd name="connsiteX2" fmla="*/ 11596 w 13293"/>
              <a:gd name="connsiteY2" fmla="*/ 15146 h 18622"/>
              <a:gd name="connsiteX3" fmla="*/ 13293 w 13293"/>
              <a:gd name="connsiteY3" fmla="*/ 10440 h 18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93" h="18622" extrusionOk="0">
                <a:moveTo>
                  <a:pt x="0" y="0"/>
                </a:moveTo>
                <a:cubicBezTo>
                  <a:pt x="1051" y="5328"/>
                  <a:pt x="2178" y="9583"/>
                  <a:pt x="3356" y="12668"/>
                </a:cubicBezTo>
                <a:cubicBezTo>
                  <a:pt x="6023" y="19653"/>
                  <a:pt x="8873" y="20510"/>
                  <a:pt x="11596" y="15146"/>
                </a:cubicBezTo>
                <a:cubicBezTo>
                  <a:pt x="12287" y="14064"/>
                  <a:pt x="12696" y="10724"/>
                  <a:pt x="13293" y="10440"/>
                </a:cubicBezTo>
              </a:path>
            </a:pathLst>
          </a:custGeom>
          <a:ln w="12700">
            <a:solidFill>
              <a:schemeClr val="accent2"/>
            </a:solidFill>
            <a:miter lim="400000"/>
          </a:ln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82" name="Shape 568"/>
          <p:cNvSpPr>
            <a:spLocks noChangeAspect="1"/>
          </p:cNvSpPr>
          <p:nvPr/>
        </p:nvSpPr>
        <p:spPr>
          <a:xfrm>
            <a:off x="8369740" y="3007966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83" name="Shape 568"/>
          <p:cNvSpPr>
            <a:spLocks noChangeAspect="1"/>
          </p:cNvSpPr>
          <p:nvPr/>
        </p:nvSpPr>
        <p:spPr>
          <a:xfrm>
            <a:off x="8406888" y="2996682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84" name="Shape 568"/>
          <p:cNvSpPr>
            <a:spLocks noChangeAspect="1"/>
          </p:cNvSpPr>
          <p:nvPr/>
        </p:nvSpPr>
        <p:spPr>
          <a:xfrm>
            <a:off x="8369740" y="2966365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103" name="Shape 812"/>
          <p:cNvSpPr/>
          <p:nvPr/>
        </p:nvSpPr>
        <p:spPr>
          <a:xfrm>
            <a:off x="8944233" y="2621057"/>
            <a:ext cx="178956" cy="48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70" extrusionOk="0">
                <a:moveTo>
                  <a:pt x="0" y="0"/>
                </a:moveTo>
                <a:cubicBezTo>
                  <a:pt x="2655" y="10763"/>
                  <a:pt x="6353" y="17778"/>
                  <a:pt x="10395" y="19722"/>
                </a:cubicBezTo>
                <a:cubicBezTo>
                  <a:pt x="14299" y="21600"/>
                  <a:pt x="18269" y="18616"/>
                  <a:pt x="21600" y="11299"/>
                </a:cubicBezTo>
              </a:path>
            </a:pathLst>
          </a:custGeom>
          <a:ln w="12700">
            <a:solidFill>
              <a:schemeClr val="accent2"/>
            </a:solidFill>
            <a:miter lim="400000"/>
          </a:ln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104" name="Shape 811"/>
          <p:cNvSpPr/>
          <p:nvPr/>
        </p:nvSpPr>
        <p:spPr>
          <a:xfrm>
            <a:off x="8451794" y="2619840"/>
            <a:ext cx="493138" cy="443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0902" y="6141"/>
                  <a:pt x="17590" y="11737"/>
                  <a:pt x="12120" y="15670"/>
                </a:cubicBezTo>
                <a:cubicBezTo>
                  <a:pt x="8898" y="17987"/>
                  <a:pt x="4597" y="19846"/>
                  <a:pt x="0" y="21600"/>
                </a:cubicBezTo>
              </a:path>
            </a:pathLst>
          </a:custGeom>
          <a:ln w="12700">
            <a:solidFill>
              <a:schemeClr val="accent2"/>
            </a:solidFill>
            <a:miter lim="400000"/>
          </a:ln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062399" y="2601635"/>
            <a:ext cx="1302739" cy="1139112"/>
            <a:chOff x="32783490" y="3285459"/>
            <a:chExt cx="4654154" cy="4069586"/>
          </a:xfrm>
        </p:grpSpPr>
        <p:sp>
          <p:nvSpPr>
            <p:cNvPr id="105" name="Shape 825"/>
            <p:cNvSpPr/>
            <p:nvPr/>
          </p:nvSpPr>
          <p:spPr>
            <a:xfrm>
              <a:off x="32813864" y="3423632"/>
              <a:ext cx="4084081" cy="3858389"/>
            </a:xfrm>
            <a:custGeom>
              <a:avLst/>
              <a:gdLst>
                <a:gd name="connsiteX0" fmla="*/ 0 w 21562"/>
                <a:gd name="connsiteY0" fmla="*/ 22959 h 22959"/>
                <a:gd name="connsiteX1" fmla="*/ 13497 w 21562"/>
                <a:gd name="connsiteY1" fmla="*/ 10302 h 22959"/>
                <a:gd name="connsiteX2" fmla="*/ 21520 w 21562"/>
                <a:gd name="connsiteY2" fmla="*/ 4062 h 22959"/>
                <a:gd name="connsiteX3" fmla="*/ 21423 w 21562"/>
                <a:gd name="connsiteY3" fmla="*/ 2623 h 22959"/>
                <a:gd name="connsiteX4" fmla="*/ 19917 w 21562"/>
                <a:gd name="connsiteY4" fmla="*/ 0 h 22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2" h="22959" extrusionOk="0">
                  <a:moveTo>
                    <a:pt x="0" y="22959"/>
                  </a:moveTo>
                  <a:cubicBezTo>
                    <a:pt x="4279" y="18450"/>
                    <a:pt x="8786" y="14226"/>
                    <a:pt x="13497" y="10302"/>
                  </a:cubicBezTo>
                  <a:cubicBezTo>
                    <a:pt x="16098" y="8135"/>
                    <a:pt x="18766" y="6054"/>
                    <a:pt x="21520" y="4062"/>
                  </a:cubicBezTo>
                  <a:cubicBezTo>
                    <a:pt x="21600" y="3581"/>
                    <a:pt x="21567" y="3085"/>
                    <a:pt x="21423" y="2623"/>
                  </a:cubicBezTo>
                  <a:cubicBezTo>
                    <a:pt x="21268" y="2125"/>
                    <a:pt x="20284" y="328"/>
                    <a:pt x="19917" y="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 dirty="0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06" name="Shape 826"/>
            <p:cNvSpPr/>
            <p:nvPr/>
          </p:nvSpPr>
          <p:spPr>
            <a:xfrm>
              <a:off x="32783490" y="3285459"/>
              <a:ext cx="4654154" cy="4069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785" y="17442"/>
                    <a:pt x="7825" y="13599"/>
                    <a:pt x="12088" y="10097"/>
                  </a:cubicBezTo>
                  <a:cubicBezTo>
                    <a:pt x="15138" y="7591"/>
                    <a:pt x="18305" y="5257"/>
                    <a:pt x="21600" y="3105"/>
                  </a:cubicBezTo>
                  <a:cubicBezTo>
                    <a:pt x="21563" y="2561"/>
                    <a:pt x="21472" y="2024"/>
                    <a:pt x="21328" y="1504"/>
                  </a:cubicBezTo>
                  <a:cubicBezTo>
                    <a:pt x="21183" y="979"/>
                    <a:pt x="20985" y="474"/>
                    <a:pt x="20738" y="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</p:grpSp>
      <p:sp>
        <p:nvSpPr>
          <p:cNvPr id="107" name="Shape 810"/>
          <p:cNvSpPr/>
          <p:nvPr/>
        </p:nvSpPr>
        <p:spPr>
          <a:xfrm>
            <a:off x="8073010" y="3048052"/>
            <a:ext cx="407065" cy="668858"/>
          </a:xfrm>
          <a:custGeom>
            <a:avLst/>
            <a:gdLst>
              <a:gd name="connsiteX0" fmla="*/ 21325 w 21426"/>
              <a:gd name="connsiteY0" fmla="*/ 0 h 19418"/>
              <a:gd name="connsiteX1" fmla="*/ 16313 w 21426"/>
              <a:gd name="connsiteY1" fmla="*/ 10092 h 19418"/>
              <a:gd name="connsiteX2" fmla="*/ 0 w 21426"/>
              <a:gd name="connsiteY2" fmla="*/ 19418 h 1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26" h="19418" extrusionOk="0">
                <a:moveTo>
                  <a:pt x="21325" y="0"/>
                </a:moveTo>
                <a:cubicBezTo>
                  <a:pt x="21904" y="4240"/>
                  <a:pt x="19973" y="6302"/>
                  <a:pt x="16313" y="10092"/>
                </a:cubicBezTo>
                <a:cubicBezTo>
                  <a:pt x="12608" y="13930"/>
                  <a:pt x="6964" y="17157"/>
                  <a:pt x="0" y="19418"/>
                </a:cubicBezTo>
              </a:path>
            </a:pathLst>
          </a:custGeom>
          <a:ln w="12700">
            <a:solidFill>
              <a:schemeClr val="accent2"/>
            </a:solidFill>
            <a:miter lim="400000"/>
          </a:ln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29" name="Shape 682"/>
          <p:cNvSpPr>
            <a:spLocks noChangeAspect="1"/>
          </p:cNvSpPr>
          <p:nvPr/>
        </p:nvSpPr>
        <p:spPr>
          <a:xfrm>
            <a:off x="8892912" y="2539567"/>
            <a:ext cx="89154" cy="89154"/>
          </a:xfrm>
          <a:prstGeom prst="ellipse">
            <a:avLst/>
          </a:prstGeom>
          <a:solidFill>
            <a:schemeClr val="tx1"/>
          </a:solidFill>
          <a:ln w="3175">
            <a:miter lim="400000"/>
          </a:ln>
        </p:spPr>
        <p:txBody>
          <a:bodyPr lIns="54988" tIns="54988" rIns="54988" bIns="54988" anchor="ctr"/>
          <a:lstStyle/>
          <a:p>
            <a:pPr defTabSz="742927">
              <a:spcBef>
                <a:spcPts val="406"/>
              </a:spcBef>
              <a:defRPr sz="4400" spc="220">
                <a:solidFill>
                  <a:srgbClr val="2BD69D">
                    <a:hueOff val="-1200000"/>
                    <a:satOff val="-30940"/>
                    <a:lumOff val="-49607"/>
                  </a:srgb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sz="3575" spc="179">
              <a:solidFill>
                <a:srgbClr val="2BD69D">
                  <a:hueOff val="-1200000"/>
                  <a:satOff val="-30940"/>
                  <a:lumOff val="-49607"/>
                </a:srgbClr>
              </a:solidFill>
              <a:latin typeface="Avenir Heavy"/>
              <a:sym typeface="Avenir Heavy"/>
            </a:endParaRPr>
          </a:p>
        </p:txBody>
      </p:sp>
      <p:sp>
        <p:nvSpPr>
          <p:cNvPr id="85" name="Shape 568"/>
          <p:cNvSpPr>
            <a:spLocks noChangeAspect="1"/>
          </p:cNvSpPr>
          <p:nvPr/>
        </p:nvSpPr>
        <p:spPr>
          <a:xfrm>
            <a:off x="8880970" y="2518856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86" name="Shape 568"/>
          <p:cNvSpPr>
            <a:spLocks noChangeAspect="1"/>
          </p:cNvSpPr>
          <p:nvPr/>
        </p:nvSpPr>
        <p:spPr>
          <a:xfrm>
            <a:off x="8914579" y="2515228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30" name="Shape 682"/>
          <p:cNvSpPr>
            <a:spLocks noChangeAspect="1"/>
          </p:cNvSpPr>
          <p:nvPr/>
        </p:nvSpPr>
        <p:spPr>
          <a:xfrm>
            <a:off x="9279307" y="2539567"/>
            <a:ext cx="89154" cy="89154"/>
          </a:xfrm>
          <a:prstGeom prst="ellipse">
            <a:avLst/>
          </a:prstGeom>
          <a:solidFill>
            <a:schemeClr val="tx1"/>
          </a:solidFill>
          <a:ln w="3175">
            <a:miter lim="400000"/>
          </a:ln>
        </p:spPr>
        <p:txBody>
          <a:bodyPr lIns="54988" tIns="54988" rIns="54988" bIns="54988" anchor="ctr"/>
          <a:lstStyle/>
          <a:p>
            <a:pPr defTabSz="742927">
              <a:spcBef>
                <a:spcPts val="406"/>
              </a:spcBef>
              <a:defRPr sz="4400" spc="220">
                <a:solidFill>
                  <a:srgbClr val="2BD69D">
                    <a:hueOff val="-1200000"/>
                    <a:satOff val="-30940"/>
                    <a:lumOff val="-49607"/>
                  </a:srgb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sz="3575" spc="179">
              <a:solidFill>
                <a:srgbClr val="2BD69D">
                  <a:hueOff val="-1200000"/>
                  <a:satOff val="-30940"/>
                  <a:lumOff val="-49607"/>
                </a:srgbClr>
              </a:solidFill>
              <a:latin typeface="Avenir Heavy"/>
              <a:sym typeface="Avenir Heavy"/>
            </a:endParaRPr>
          </a:p>
        </p:txBody>
      </p:sp>
      <p:sp>
        <p:nvSpPr>
          <p:cNvPr id="88" name="Shape 568"/>
          <p:cNvSpPr>
            <a:spLocks noChangeAspect="1"/>
          </p:cNvSpPr>
          <p:nvPr/>
        </p:nvSpPr>
        <p:spPr>
          <a:xfrm>
            <a:off x="9331313" y="2529950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89" name="Shape 568"/>
          <p:cNvSpPr>
            <a:spLocks noChangeAspect="1"/>
          </p:cNvSpPr>
          <p:nvPr/>
        </p:nvSpPr>
        <p:spPr>
          <a:xfrm>
            <a:off x="9249589" y="2564043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87" name="Shape 568"/>
          <p:cNvSpPr>
            <a:spLocks noChangeAspect="1"/>
          </p:cNvSpPr>
          <p:nvPr/>
        </p:nvSpPr>
        <p:spPr>
          <a:xfrm>
            <a:off x="9096943" y="2607815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108" name="Shape 831"/>
          <p:cNvSpPr/>
          <p:nvPr/>
        </p:nvSpPr>
        <p:spPr>
          <a:xfrm>
            <a:off x="9375003" y="2457845"/>
            <a:ext cx="531168" cy="108630"/>
          </a:xfrm>
          <a:custGeom>
            <a:avLst/>
            <a:gdLst>
              <a:gd name="connsiteX0" fmla="*/ 0 w 11213"/>
              <a:gd name="connsiteY0" fmla="*/ 18698 h 18698"/>
              <a:gd name="connsiteX1" fmla="*/ 11213 w 11213"/>
              <a:gd name="connsiteY1" fmla="*/ 0 h 18698"/>
              <a:gd name="connsiteX0" fmla="*/ 0 w 14920"/>
              <a:gd name="connsiteY0" fmla="*/ 22883 h 22883"/>
              <a:gd name="connsiteX1" fmla="*/ 14920 w 14920"/>
              <a:gd name="connsiteY1" fmla="*/ 0 h 22883"/>
              <a:gd name="connsiteX0" fmla="*/ 0 w 14920"/>
              <a:gd name="connsiteY0" fmla="*/ 22892 h 22892"/>
              <a:gd name="connsiteX1" fmla="*/ 14920 w 14920"/>
              <a:gd name="connsiteY1" fmla="*/ 9 h 22892"/>
              <a:gd name="connsiteX0" fmla="*/ 0 w 14114"/>
              <a:gd name="connsiteY0" fmla="*/ 24984 h 24984"/>
              <a:gd name="connsiteX1" fmla="*/ 14114 w 14114"/>
              <a:gd name="connsiteY1" fmla="*/ 9 h 2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14" h="24984" extrusionOk="0">
                <a:moveTo>
                  <a:pt x="0" y="24984"/>
                </a:moveTo>
                <a:cubicBezTo>
                  <a:pt x="3687" y="15591"/>
                  <a:pt x="8967" y="-425"/>
                  <a:pt x="14114" y="9"/>
                </a:cubicBezTo>
              </a:path>
            </a:pathLst>
          </a:custGeom>
          <a:ln w="12700">
            <a:solidFill>
              <a:schemeClr val="accent2"/>
            </a:solidFill>
            <a:miter lim="400000"/>
          </a:ln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040980" y="3104604"/>
            <a:ext cx="1006469" cy="664825"/>
            <a:chOff x="29292897" y="5001857"/>
            <a:chExt cx="3478151" cy="2297502"/>
          </a:xfrm>
        </p:grpSpPr>
        <p:sp>
          <p:nvSpPr>
            <p:cNvPr id="109" name="Shape 805"/>
            <p:cNvSpPr/>
            <p:nvPr/>
          </p:nvSpPr>
          <p:spPr>
            <a:xfrm>
              <a:off x="29338822" y="5001857"/>
              <a:ext cx="886411" cy="444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13" extrusionOk="0">
                  <a:moveTo>
                    <a:pt x="0" y="2771"/>
                  </a:moveTo>
                  <a:cubicBezTo>
                    <a:pt x="4399" y="-1087"/>
                    <a:pt x="9489" y="-908"/>
                    <a:pt x="13809" y="3257"/>
                  </a:cubicBezTo>
                  <a:cubicBezTo>
                    <a:pt x="17511" y="6826"/>
                    <a:pt x="20313" y="13033"/>
                    <a:pt x="21600" y="20513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10" name="Shape 806"/>
            <p:cNvSpPr/>
            <p:nvPr/>
          </p:nvSpPr>
          <p:spPr>
            <a:xfrm rot="13458646" flipH="1">
              <a:off x="29317002" y="5058864"/>
              <a:ext cx="857392" cy="535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13" extrusionOk="0">
                  <a:moveTo>
                    <a:pt x="0" y="2771"/>
                  </a:moveTo>
                  <a:cubicBezTo>
                    <a:pt x="4399" y="-1087"/>
                    <a:pt x="9489" y="-908"/>
                    <a:pt x="13809" y="3257"/>
                  </a:cubicBezTo>
                  <a:cubicBezTo>
                    <a:pt x="17511" y="6826"/>
                    <a:pt x="20313" y="13033"/>
                    <a:pt x="21600" y="20513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 dirty="0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11" name="Shape 807"/>
            <p:cNvSpPr/>
            <p:nvPr/>
          </p:nvSpPr>
          <p:spPr>
            <a:xfrm>
              <a:off x="29292897" y="5154554"/>
              <a:ext cx="3420975" cy="2144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35" y="3878"/>
                    <a:pt x="3129" y="6950"/>
                    <a:pt x="5599" y="8626"/>
                  </a:cubicBezTo>
                  <a:cubicBezTo>
                    <a:pt x="6214" y="9043"/>
                    <a:pt x="6852" y="9367"/>
                    <a:pt x="7505" y="9593"/>
                  </a:cubicBezTo>
                  <a:lnTo>
                    <a:pt x="21600" y="21600"/>
                  </a:ln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 dirty="0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12" name="Shape 808"/>
            <p:cNvSpPr/>
            <p:nvPr/>
          </p:nvSpPr>
          <p:spPr>
            <a:xfrm>
              <a:off x="30236711" y="5385483"/>
              <a:ext cx="2534337" cy="1842066"/>
            </a:xfrm>
            <a:prstGeom prst="line">
              <a:avLst/>
            </a:pr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13" name="Shape 809"/>
            <p:cNvSpPr/>
            <p:nvPr/>
          </p:nvSpPr>
          <p:spPr>
            <a:xfrm>
              <a:off x="30191353" y="5472888"/>
              <a:ext cx="2578338" cy="1816012"/>
            </a:xfrm>
            <a:prstGeom prst="line">
              <a:avLst/>
            </a:pr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</p:grpSp>
      <p:sp>
        <p:nvSpPr>
          <p:cNvPr id="28" name="Shape 682"/>
          <p:cNvSpPr>
            <a:spLocks noChangeAspect="1"/>
          </p:cNvSpPr>
          <p:nvPr/>
        </p:nvSpPr>
        <p:spPr>
          <a:xfrm>
            <a:off x="7993317" y="3715545"/>
            <a:ext cx="89154" cy="89154"/>
          </a:xfrm>
          <a:prstGeom prst="ellipse">
            <a:avLst/>
          </a:prstGeom>
          <a:solidFill>
            <a:schemeClr val="tx1"/>
          </a:solidFill>
          <a:ln w="3175">
            <a:miter lim="400000"/>
          </a:ln>
        </p:spPr>
        <p:txBody>
          <a:bodyPr lIns="54988" tIns="54988" rIns="54988" bIns="54988" anchor="ctr"/>
          <a:lstStyle/>
          <a:p>
            <a:pPr defTabSz="742927">
              <a:spcBef>
                <a:spcPts val="406"/>
              </a:spcBef>
              <a:defRPr sz="4400" spc="220">
                <a:solidFill>
                  <a:srgbClr val="2BD69D">
                    <a:hueOff val="-1200000"/>
                    <a:satOff val="-30940"/>
                    <a:lumOff val="-49607"/>
                  </a:srgb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sz="3575" spc="179">
              <a:solidFill>
                <a:srgbClr val="2BD69D">
                  <a:hueOff val="-1200000"/>
                  <a:satOff val="-30940"/>
                  <a:lumOff val="-49607"/>
                </a:srgbClr>
              </a:solidFill>
              <a:latin typeface="Avenir Heavy"/>
              <a:sym typeface="Avenir Heavy"/>
            </a:endParaRPr>
          </a:p>
        </p:txBody>
      </p:sp>
      <p:sp>
        <p:nvSpPr>
          <p:cNvPr id="78" name="Shape 568"/>
          <p:cNvSpPr>
            <a:spLocks noChangeAspect="1"/>
          </p:cNvSpPr>
          <p:nvPr/>
        </p:nvSpPr>
        <p:spPr>
          <a:xfrm>
            <a:off x="8012425" y="3687852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79" name="Shape 568"/>
          <p:cNvSpPr>
            <a:spLocks noChangeAspect="1"/>
          </p:cNvSpPr>
          <p:nvPr/>
        </p:nvSpPr>
        <p:spPr>
          <a:xfrm>
            <a:off x="7973154" y="3687852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599140" y="2278771"/>
            <a:ext cx="2429241" cy="1192604"/>
            <a:chOff x="21028354" y="2282692"/>
            <a:chExt cx="8254396" cy="4052385"/>
          </a:xfrm>
        </p:grpSpPr>
        <p:sp>
          <p:nvSpPr>
            <p:cNvPr id="115" name="Shape 836"/>
            <p:cNvSpPr/>
            <p:nvPr/>
          </p:nvSpPr>
          <p:spPr>
            <a:xfrm>
              <a:off x="21681199" y="2282692"/>
              <a:ext cx="796127" cy="875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7" h="21285" extrusionOk="0">
                  <a:moveTo>
                    <a:pt x="0" y="0"/>
                  </a:moveTo>
                  <a:cubicBezTo>
                    <a:pt x="1276" y="1135"/>
                    <a:pt x="2620" y="2203"/>
                    <a:pt x="4024" y="3199"/>
                  </a:cubicBezTo>
                  <a:cubicBezTo>
                    <a:pt x="7799" y="5878"/>
                    <a:pt x="11974" y="8014"/>
                    <a:pt x="16006" y="10345"/>
                  </a:cubicBezTo>
                  <a:cubicBezTo>
                    <a:pt x="18057" y="11531"/>
                    <a:pt x="20154" y="12904"/>
                    <a:pt x="20721" y="15076"/>
                  </a:cubicBezTo>
                  <a:cubicBezTo>
                    <a:pt x="21600" y="18439"/>
                    <a:pt x="18636" y="21600"/>
                    <a:pt x="14922" y="2126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16" name="Shape 848"/>
            <p:cNvSpPr/>
            <p:nvPr/>
          </p:nvSpPr>
          <p:spPr>
            <a:xfrm>
              <a:off x="21028354" y="2327431"/>
              <a:ext cx="3125414" cy="1723886"/>
            </a:xfrm>
            <a:custGeom>
              <a:avLst/>
              <a:gdLst>
                <a:gd name="connsiteX0" fmla="*/ 0 w 21759"/>
                <a:gd name="connsiteY0" fmla="*/ 0 h 23463"/>
                <a:gd name="connsiteX1" fmla="*/ 4067 w 21759"/>
                <a:gd name="connsiteY1" fmla="*/ 10826 h 23463"/>
                <a:gd name="connsiteX2" fmla="*/ 15896 w 21759"/>
                <a:gd name="connsiteY2" fmla="*/ 17602 h 23463"/>
                <a:gd name="connsiteX3" fmla="*/ 21759 w 21759"/>
                <a:gd name="connsiteY3" fmla="*/ 23463 h 2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59" h="23463" extrusionOk="0">
                  <a:moveTo>
                    <a:pt x="0" y="0"/>
                  </a:moveTo>
                  <a:cubicBezTo>
                    <a:pt x="828" y="3669"/>
                    <a:pt x="1418" y="7892"/>
                    <a:pt x="4067" y="10826"/>
                  </a:cubicBezTo>
                  <a:cubicBezTo>
                    <a:pt x="6716" y="13760"/>
                    <a:pt x="11942" y="15201"/>
                    <a:pt x="15896" y="17602"/>
                  </a:cubicBezTo>
                  <a:cubicBezTo>
                    <a:pt x="18008" y="18883"/>
                    <a:pt x="19991" y="20866"/>
                    <a:pt x="21759" y="23463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 dirty="0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17" name="Shape 850"/>
            <p:cNvSpPr/>
            <p:nvPr/>
          </p:nvSpPr>
          <p:spPr>
            <a:xfrm>
              <a:off x="24184049" y="3993038"/>
              <a:ext cx="5083710" cy="2256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6" extrusionOk="0">
                  <a:moveTo>
                    <a:pt x="0" y="0"/>
                  </a:moveTo>
                  <a:cubicBezTo>
                    <a:pt x="1447" y="2144"/>
                    <a:pt x="2623" y="5050"/>
                    <a:pt x="3433" y="8443"/>
                  </a:cubicBezTo>
                  <a:cubicBezTo>
                    <a:pt x="4324" y="12172"/>
                    <a:pt x="4780" y="16568"/>
                    <a:pt x="6204" y="19522"/>
                  </a:cubicBezTo>
                  <a:cubicBezTo>
                    <a:pt x="6618" y="20379"/>
                    <a:pt x="7094" y="21063"/>
                    <a:pt x="7642" y="21333"/>
                  </a:cubicBezTo>
                  <a:cubicBezTo>
                    <a:pt x="8186" y="21600"/>
                    <a:pt x="8711" y="21460"/>
                    <a:pt x="9234" y="21188"/>
                  </a:cubicBezTo>
                  <a:cubicBezTo>
                    <a:pt x="9848" y="20868"/>
                    <a:pt x="10459" y="20370"/>
                    <a:pt x="11070" y="19880"/>
                  </a:cubicBezTo>
                  <a:cubicBezTo>
                    <a:pt x="12301" y="18893"/>
                    <a:pt x="13595" y="17971"/>
                    <a:pt x="14839" y="16939"/>
                  </a:cubicBezTo>
                  <a:cubicBezTo>
                    <a:pt x="17130" y="15036"/>
                    <a:pt x="19384" y="12839"/>
                    <a:pt x="21600" y="1035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18" name="Shape 851"/>
            <p:cNvSpPr/>
            <p:nvPr/>
          </p:nvSpPr>
          <p:spPr>
            <a:xfrm>
              <a:off x="24142279" y="4043336"/>
              <a:ext cx="5140471" cy="2291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1" extrusionOk="0">
                  <a:moveTo>
                    <a:pt x="0" y="0"/>
                  </a:moveTo>
                  <a:cubicBezTo>
                    <a:pt x="1382" y="2051"/>
                    <a:pt x="2509" y="4796"/>
                    <a:pt x="3295" y="7990"/>
                  </a:cubicBezTo>
                  <a:cubicBezTo>
                    <a:pt x="4186" y="11604"/>
                    <a:pt x="4637" y="15847"/>
                    <a:pt x="5988" y="18847"/>
                  </a:cubicBezTo>
                  <a:cubicBezTo>
                    <a:pt x="6378" y="19713"/>
                    <a:pt x="6825" y="20431"/>
                    <a:pt x="7348" y="20815"/>
                  </a:cubicBezTo>
                  <a:cubicBezTo>
                    <a:pt x="8415" y="21600"/>
                    <a:pt x="9490" y="20956"/>
                    <a:pt x="10546" y="20144"/>
                  </a:cubicBezTo>
                  <a:cubicBezTo>
                    <a:pt x="11189" y="19651"/>
                    <a:pt x="11838" y="19106"/>
                    <a:pt x="12492" y="18572"/>
                  </a:cubicBezTo>
                  <a:cubicBezTo>
                    <a:pt x="13685" y="17599"/>
                    <a:pt x="14889" y="16674"/>
                    <a:pt x="16066" y="15658"/>
                  </a:cubicBezTo>
                  <a:cubicBezTo>
                    <a:pt x="17937" y="14043"/>
                    <a:pt x="19781" y="12229"/>
                    <a:pt x="21600" y="10221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19" name="Shape 918"/>
            <p:cNvSpPr/>
            <p:nvPr/>
          </p:nvSpPr>
          <p:spPr>
            <a:xfrm>
              <a:off x="22285555" y="3229024"/>
              <a:ext cx="1913621" cy="773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510" y="1511"/>
                    <a:pt x="6953" y="3856"/>
                    <a:pt x="10280" y="7003"/>
                  </a:cubicBezTo>
                  <a:cubicBezTo>
                    <a:pt x="14268" y="10774"/>
                    <a:pt x="18067" y="15672"/>
                    <a:pt x="21600" y="2160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20" name="Shape 919"/>
            <p:cNvSpPr/>
            <p:nvPr/>
          </p:nvSpPr>
          <p:spPr>
            <a:xfrm>
              <a:off x="22229181" y="3158125"/>
              <a:ext cx="67145" cy="70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7" h="21559" extrusionOk="0">
                  <a:moveTo>
                    <a:pt x="8696" y="0"/>
                  </a:moveTo>
                  <a:cubicBezTo>
                    <a:pt x="3109" y="504"/>
                    <a:pt x="-833" y="5064"/>
                    <a:pt x="151" y="9885"/>
                  </a:cubicBezTo>
                  <a:cubicBezTo>
                    <a:pt x="744" y="12787"/>
                    <a:pt x="2872" y="15014"/>
                    <a:pt x="5264" y="16744"/>
                  </a:cubicBezTo>
                  <a:cubicBezTo>
                    <a:pt x="9483" y="19794"/>
                    <a:pt x="14866" y="21600"/>
                    <a:pt x="20767" y="21559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</p:grpSp>
      <p:sp>
        <p:nvSpPr>
          <p:cNvPr id="27" name="Shape 682"/>
          <p:cNvSpPr>
            <a:spLocks noChangeAspect="1"/>
          </p:cNvSpPr>
          <p:nvPr/>
        </p:nvSpPr>
        <p:spPr>
          <a:xfrm>
            <a:off x="6997900" y="3087139"/>
            <a:ext cx="89154" cy="89154"/>
          </a:xfrm>
          <a:prstGeom prst="ellipse">
            <a:avLst/>
          </a:prstGeom>
          <a:solidFill>
            <a:schemeClr val="tx1"/>
          </a:solidFill>
          <a:ln w="3175">
            <a:miter lim="400000"/>
          </a:ln>
        </p:spPr>
        <p:txBody>
          <a:bodyPr lIns="54988" tIns="54988" rIns="54988" bIns="54988" anchor="ctr"/>
          <a:lstStyle/>
          <a:p>
            <a:pPr defTabSz="742927">
              <a:spcBef>
                <a:spcPts val="406"/>
              </a:spcBef>
              <a:defRPr sz="4400" spc="220">
                <a:solidFill>
                  <a:srgbClr val="2BD69D">
                    <a:hueOff val="-1200000"/>
                    <a:satOff val="-30940"/>
                    <a:lumOff val="-49607"/>
                  </a:srgb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sz="3575" spc="179">
              <a:solidFill>
                <a:srgbClr val="2BD69D">
                  <a:hueOff val="-1200000"/>
                  <a:satOff val="-30940"/>
                  <a:lumOff val="-49607"/>
                </a:srgbClr>
              </a:solidFill>
              <a:latin typeface="Avenir Heavy"/>
              <a:sym typeface="Avenir Heavy"/>
            </a:endParaRPr>
          </a:p>
        </p:txBody>
      </p:sp>
      <p:sp>
        <p:nvSpPr>
          <p:cNvPr id="75" name="Shape 568"/>
          <p:cNvSpPr>
            <a:spLocks noChangeAspect="1"/>
          </p:cNvSpPr>
          <p:nvPr/>
        </p:nvSpPr>
        <p:spPr>
          <a:xfrm>
            <a:off x="7039292" y="3074298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252444" y="2160703"/>
            <a:ext cx="546548" cy="300949"/>
            <a:chOff x="19992280" y="2086168"/>
            <a:chExt cx="1680152" cy="925149"/>
          </a:xfrm>
        </p:grpSpPr>
        <p:sp>
          <p:nvSpPr>
            <p:cNvPr id="122" name="Shape 833"/>
            <p:cNvSpPr/>
            <p:nvPr/>
          </p:nvSpPr>
          <p:spPr>
            <a:xfrm>
              <a:off x="20052595" y="2086168"/>
              <a:ext cx="721189" cy="925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136" y="18508"/>
                    <a:pt x="7988" y="15193"/>
                    <a:pt x="11528" y="11680"/>
                  </a:cubicBezTo>
                  <a:cubicBezTo>
                    <a:pt x="15250" y="7985"/>
                    <a:pt x="18616" y="4081"/>
                    <a:pt x="21600" y="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 dirty="0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23" name="Shape 834"/>
            <p:cNvSpPr/>
            <p:nvPr/>
          </p:nvSpPr>
          <p:spPr>
            <a:xfrm>
              <a:off x="19992280" y="2436233"/>
              <a:ext cx="979721" cy="563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8" extrusionOk="0">
                  <a:moveTo>
                    <a:pt x="0" y="19704"/>
                  </a:moveTo>
                  <a:cubicBezTo>
                    <a:pt x="1317" y="20259"/>
                    <a:pt x="2653" y="20680"/>
                    <a:pt x="3999" y="20962"/>
                  </a:cubicBezTo>
                  <a:cubicBezTo>
                    <a:pt x="6558" y="21500"/>
                    <a:pt x="9340" y="21292"/>
                    <a:pt x="10921" y="17920"/>
                  </a:cubicBezTo>
                  <a:cubicBezTo>
                    <a:pt x="11863" y="15909"/>
                    <a:pt x="12102" y="13057"/>
                    <a:pt x="13304" y="11458"/>
                  </a:cubicBezTo>
                  <a:cubicBezTo>
                    <a:pt x="14787" y="9484"/>
                    <a:pt x="17198" y="10252"/>
                    <a:pt x="18302" y="7512"/>
                  </a:cubicBezTo>
                  <a:cubicBezTo>
                    <a:pt x="18963" y="5872"/>
                    <a:pt x="18769" y="3657"/>
                    <a:pt x="19362" y="1986"/>
                  </a:cubicBezTo>
                  <a:cubicBezTo>
                    <a:pt x="19829" y="671"/>
                    <a:pt x="20690" y="-100"/>
                    <a:pt x="21600" y="11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24" name="Shape 835"/>
            <p:cNvSpPr/>
            <p:nvPr/>
          </p:nvSpPr>
          <p:spPr>
            <a:xfrm rot="559138">
              <a:off x="21116695" y="2334423"/>
              <a:ext cx="555737" cy="142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197" y="20774"/>
                    <a:pt x="8333" y="18191"/>
                    <a:pt x="12282" y="13931"/>
                  </a:cubicBezTo>
                  <a:cubicBezTo>
                    <a:pt x="15565" y="10388"/>
                    <a:pt x="18693" y="5712"/>
                    <a:pt x="21600" y="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 rot="21346679">
            <a:off x="4738049" y="1983567"/>
            <a:ext cx="431037" cy="260395"/>
            <a:chOff x="21369305" y="1342741"/>
            <a:chExt cx="1533028" cy="926124"/>
          </a:xfrm>
        </p:grpSpPr>
        <p:sp>
          <p:nvSpPr>
            <p:cNvPr id="125" name="Shape 839"/>
            <p:cNvSpPr/>
            <p:nvPr/>
          </p:nvSpPr>
          <p:spPr>
            <a:xfrm>
              <a:off x="21455028" y="1607545"/>
              <a:ext cx="945606" cy="440010"/>
            </a:xfrm>
            <a:custGeom>
              <a:avLst/>
              <a:gdLst>
                <a:gd name="connsiteX0" fmla="*/ 44737 w 44737"/>
                <a:gd name="connsiteY0" fmla="*/ 14897 h 15592"/>
                <a:gd name="connsiteX1" fmla="*/ 12086 w 44737"/>
                <a:gd name="connsiteY1" fmla="*/ 14878 h 15592"/>
                <a:gd name="connsiteX2" fmla="*/ 7636 w 44737"/>
                <a:gd name="connsiteY2" fmla="*/ 5483 h 15592"/>
                <a:gd name="connsiteX3" fmla="*/ 0 w 44737"/>
                <a:gd name="connsiteY3" fmla="*/ 0 h 15592"/>
                <a:gd name="connsiteX0" fmla="*/ 44737 w 44737"/>
                <a:gd name="connsiteY0" fmla="*/ 14897 h 15387"/>
                <a:gd name="connsiteX1" fmla="*/ 22832 w 44737"/>
                <a:gd name="connsiteY1" fmla="*/ 14585 h 15387"/>
                <a:gd name="connsiteX2" fmla="*/ 7636 w 44737"/>
                <a:gd name="connsiteY2" fmla="*/ 5483 h 15387"/>
                <a:gd name="connsiteX3" fmla="*/ 0 w 44737"/>
                <a:gd name="connsiteY3" fmla="*/ 0 h 15387"/>
                <a:gd name="connsiteX0" fmla="*/ 39712 w 39712"/>
                <a:gd name="connsiteY0" fmla="*/ 29641 h 29641"/>
                <a:gd name="connsiteX1" fmla="*/ 22832 w 39712"/>
                <a:gd name="connsiteY1" fmla="*/ 14585 h 29641"/>
                <a:gd name="connsiteX2" fmla="*/ 7636 w 39712"/>
                <a:gd name="connsiteY2" fmla="*/ 5483 h 29641"/>
                <a:gd name="connsiteX3" fmla="*/ 0 w 39712"/>
                <a:gd name="connsiteY3" fmla="*/ 0 h 29641"/>
                <a:gd name="connsiteX0" fmla="*/ 39712 w 39712"/>
                <a:gd name="connsiteY0" fmla="*/ 29641 h 29641"/>
                <a:gd name="connsiteX1" fmla="*/ 21221 w 39712"/>
                <a:gd name="connsiteY1" fmla="*/ 18113 h 29641"/>
                <a:gd name="connsiteX2" fmla="*/ 7636 w 39712"/>
                <a:gd name="connsiteY2" fmla="*/ 5483 h 29641"/>
                <a:gd name="connsiteX3" fmla="*/ 0 w 39712"/>
                <a:gd name="connsiteY3" fmla="*/ 0 h 29641"/>
                <a:gd name="connsiteX0" fmla="*/ 39712 w 39712"/>
                <a:gd name="connsiteY0" fmla="*/ 29641 h 29641"/>
                <a:gd name="connsiteX1" fmla="*/ 21221 w 39712"/>
                <a:gd name="connsiteY1" fmla="*/ 18113 h 29641"/>
                <a:gd name="connsiteX2" fmla="*/ 6334 w 39712"/>
                <a:gd name="connsiteY2" fmla="*/ 8582 h 29641"/>
                <a:gd name="connsiteX3" fmla="*/ 0 w 39712"/>
                <a:gd name="connsiteY3" fmla="*/ 0 h 29641"/>
                <a:gd name="connsiteX0" fmla="*/ 39712 w 39712"/>
                <a:gd name="connsiteY0" fmla="*/ 29641 h 29641"/>
                <a:gd name="connsiteX1" fmla="*/ 21221 w 39712"/>
                <a:gd name="connsiteY1" fmla="*/ 18113 h 29641"/>
                <a:gd name="connsiteX2" fmla="*/ 10572 w 39712"/>
                <a:gd name="connsiteY2" fmla="*/ 10943 h 29641"/>
                <a:gd name="connsiteX3" fmla="*/ 0 w 39712"/>
                <a:gd name="connsiteY3" fmla="*/ 0 h 29641"/>
                <a:gd name="connsiteX0" fmla="*/ 39712 w 39712"/>
                <a:gd name="connsiteY0" fmla="*/ 29641 h 29641"/>
                <a:gd name="connsiteX1" fmla="*/ 21221 w 39712"/>
                <a:gd name="connsiteY1" fmla="*/ 18113 h 29641"/>
                <a:gd name="connsiteX2" fmla="*/ 10572 w 39712"/>
                <a:gd name="connsiteY2" fmla="*/ 10943 h 29641"/>
                <a:gd name="connsiteX3" fmla="*/ 0 w 39712"/>
                <a:gd name="connsiteY3" fmla="*/ 0 h 2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12" h="29641" extrusionOk="0">
                  <a:moveTo>
                    <a:pt x="39712" y="29641"/>
                  </a:moveTo>
                  <a:cubicBezTo>
                    <a:pt x="36093" y="29693"/>
                    <a:pt x="26077" y="21229"/>
                    <a:pt x="21221" y="18113"/>
                  </a:cubicBezTo>
                  <a:cubicBezTo>
                    <a:pt x="16365" y="14997"/>
                    <a:pt x="14859" y="14540"/>
                    <a:pt x="10572" y="10943"/>
                  </a:cubicBezTo>
                  <a:cubicBezTo>
                    <a:pt x="8556" y="7621"/>
                    <a:pt x="2888" y="199"/>
                    <a:pt x="0" y="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26" name="Shape 840"/>
            <p:cNvSpPr/>
            <p:nvPr/>
          </p:nvSpPr>
          <p:spPr>
            <a:xfrm>
              <a:off x="21449890" y="1588696"/>
              <a:ext cx="819842" cy="8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5" extrusionOk="0">
                  <a:moveTo>
                    <a:pt x="21600" y="21085"/>
                  </a:moveTo>
                  <a:cubicBezTo>
                    <a:pt x="17397" y="11401"/>
                    <a:pt x="13109" y="5018"/>
                    <a:pt x="8784" y="2008"/>
                  </a:cubicBezTo>
                  <a:cubicBezTo>
                    <a:pt x="5861" y="-26"/>
                    <a:pt x="2928" y="-515"/>
                    <a:pt x="0" y="543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27" name="Shape 841"/>
            <p:cNvSpPr/>
            <p:nvPr/>
          </p:nvSpPr>
          <p:spPr>
            <a:xfrm flipH="1">
              <a:off x="21429264" y="1342741"/>
              <a:ext cx="1347269" cy="236463"/>
            </a:xfrm>
            <a:custGeom>
              <a:avLst/>
              <a:gdLst>
                <a:gd name="connsiteX0" fmla="*/ 0 w 225750"/>
                <a:gd name="connsiteY0" fmla="*/ 0 h 84291"/>
                <a:gd name="connsiteX1" fmla="*/ 225750 w 225750"/>
                <a:gd name="connsiteY1" fmla="*/ 84291 h 84291"/>
                <a:gd name="connsiteX0" fmla="*/ 0 w 466224"/>
                <a:gd name="connsiteY0" fmla="*/ 0 h 42661"/>
                <a:gd name="connsiteX1" fmla="*/ 466224 w 466224"/>
                <a:gd name="connsiteY1" fmla="*/ 42661 h 42661"/>
                <a:gd name="connsiteX0" fmla="*/ 0 w 466224"/>
                <a:gd name="connsiteY0" fmla="*/ 39167 h 81828"/>
                <a:gd name="connsiteX1" fmla="*/ 466224 w 466224"/>
                <a:gd name="connsiteY1" fmla="*/ 81828 h 8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224" h="81828">
                  <a:moveTo>
                    <a:pt x="0" y="39167"/>
                  </a:moveTo>
                  <a:cubicBezTo>
                    <a:pt x="290415" y="-58456"/>
                    <a:pt x="390974" y="53731"/>
                    <a:pt x="466224" y="81828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 dirty="0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29" name="Shape 889"/>
            <p:cNvSpPr/>
            <p:nvPr/>
          </p:nvSpPr>
          <p:spPr>
            <a:xfrm>
              <a:off x="22257477" y="1529886"/>
              <a:ext cx="644856" cy="161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3" extrusionOk="0">
                  <a:moveTo>
                    <a:pt x="0" y="18596"/>
                  </a:moveTo>
                  <a:cubicBezTo>
                    <a:pt x="3846" y="21600"/>
                    <a:pt x="7818" y="21359"/>
                    <a:pt x="11637" y="17890"/>
                  </a:cubicBezTo>
                  <a:cubicBezTo>
                    <a:pt x="15246" y="14612"/>
                    <a:pt x="18638" y="8521"/>
                    <a:pt x="21600" y="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31" name="Shape 917"/>
            <p:cNvSpPr/>
            <p:nvPr/>
          </p:nvSpPr>
          <p:spPr>
            <a:xfrm flipH="1" flipV="1">
              <a:off x="21369305" y="1691892"/>
              <a:ext cx="156564" cy="576973"/>
            </a:xfrm>
            <a:custGeom>
              <a:avLst/>
              <a:gdLst>
                <a:gd name="connsiteX0" fmla="*/ 0 w 176135"/>
                <a:gd name="connsiteY0" fmla="*/ 0 h 267002"/>
                <a:gd name="connsiteX1" fmla="*/ 176135 w 176135"/>
                <a:gd name="connsiteY1" fmla="*/ 267002 h 267002"/>
                <a:gd name="connsiteX0" fmla="*/ 0 w 289917"/>
                <a:gd name="connsiteY0" fmla="*/ 0 h 148852"/>
                <a:gd name="connsiteX1" fmla="*/ 289917 w 289917"/>
                <a:gd name="connsiteY1" fmla="*/ 148852 h 148852"/>
                <a:gd name="connsiteX0" fmla="*/ 0 w 289917"/>
                <a:gd name="connsiteY0" fmla="*/ 0 h 148852"/>
                <a:gd name="connsiteX1" fmla="*/ 289917 w 289917"/>
                <a:gd name="connsiteY1" fmla="*/ 148852 h 148852"/>
                <a:gd name="connsiteX0" fmla="*/ 1 w 80457"/>
                <a:gd name="connsiteY0" fmla="*/ 0 h 296495"/>
                <a:gd name="connsiteX1" fmla="*/ 80457 w 80457"/>
                <a:gd name="connsiteY1" fmla="*/ 296495 h 296495"/>
                <a:gd name="connsiteX0" fmla="*/ 0 w 80456"/>
                <a:gd name="connsiteY0" fmla="*/ 0 h 296495"/>
                <a:gd name="connsiteX1" fmla="*/ 80456 w 80456"/>
                <a:gd name="connsiteY1" fmla="*/ 296495 h 29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456" h="296495">
                  <a:moveTo>
                    <a:pt x="0" y="0"/>
                  </a:moveTo>
                  <a:cubicBezTo>
                    <a:pt x="66416" y="101222"/>
                    <a:pt x="21744" y="207494"/>
                    <a:pt x="80456" y="296495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 dirty="0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</p:grpSp>
      <p:sp>
        <p:nvSpPr>
          <p:cNvPr id="132" name="Shape 837"/>
          <p:cNvSpPr/>
          <p:nvPr/>
        </p:nvSpPr>
        <p:spPr>
          <a:xfrm flipV="1">
            <a:off x="4511907" y="2115119"/>
            <a:ext cx="161616" cy="54696"/>
          </a:xfrm>
          <a:prstGeom prst="line">
            <a:avLst/>
          </a:prstGeom>
          <a:ln w="12700">
            <a:solidFill>
              <a:schemeClr val="accent2"/>
            </a:solidFill>
            <a:miter lim="400000"/>
          </a:ln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133" name="Shape 838"/>
          <p:cNvSpPr/>
          <p:nvPr/>
        </p:nvSpPr>
        <p:spPr>
          <a:xfrm rot="571730">
            <a:off x="4438922" y="1982005"/>
            <a:ext cx="252461" cy="104159"/>
          </a:xfrm>
          <a:custGeom>
            <a:avLst/>
            <a:gdLst>
              <a:gd name="connsiteX0" fmla="*/ 0 w 19515"/>
              <a:gd name="connsiteY0" fmla="*/ 0 h 40961"/>
              <a:gd name="connsiteX1" fmla="*/ 8794 w 19515"/>
              <a:gd name="connsiteY1" fmla="*/ 37667 h 40961"/>
              <a:gd name="connsiteX2" fmla="*/ 19515 w 19515"/>
              <a:gd name="connsiteY2" fmla="*/ 40311 h 40961"/>
              <a:gd name="connsiteX0" fmla="*/ 0 w 19515"/>
              <a:gd name="connsiteY0" fmla="*/ 0 h 42212"/>
              <a:gd name="connsiteX1" fmla="*/ 8278 w 19515"/>
              <a:gd name="connsiteY1" fmla="*/ 40506 h 42212"/>
              <a:gd name="connsiteX2" fmla="*/ 19515 w 19515"/>
              <a:gd name="connsiteY2" fmla="*/ 40311 h 4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15" h="42212" extrusionOk="0">
                <a:moveTo>
                  <a:pt x="0" y="0"/>
                </a:moveTo>
                <a:cubicBezTo>
                  <a:pt x="3467" y="8287"/>
                  <a:pt x="4522" y="37146"/>
                  <a:pt x="8278" y="40506"/>
                </a:cubicBezTo>
                <a:cubicBezTo>
                  <a:pt x="11818" y="43673"/>
                  <a:pt x="15934" y="41722"/>
                  <a:pt x="19515" y="40311"/>
                </a:cubicBezTo>
              </a:path>
            </a:pathLst>
          </a:custGeom>
          <a:ln w="12700">
            <a:solidFill>
              <a:schemeClr val="accent2"/>
            </a:solidFill>
            <a:miter lim="400000"/>
          </a:ln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134" name="Shape 920"/>
          <p:cNvSpPr/>
          <p:nvPr/>
        </p:nvSpPr>
        <p:spPr>
          <a:xfrm>
            <a:off x="4592957" y="2044667"/>
            <a:ext cx="90323" cy="40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28" extrusionOk="0">
                <a:moveTo>
                  <a:pt x="0" y="366"/>
                </a:moveTo>
                <a:cubicBezTo>
                  <a:pt x="5123" y="-972"/>
                  <a:pt x="10309" y="1379"/>
                  <a:pt x="14731" y="7045"/>
                </a:cubicBezTo>
                <a:cubicBezTo>
                  <a:pt x="17438" y="10513"/>
                  <a:pt x="19777" y="15138"/>
                  <a:pt x="21600" y="20628"/>
                </a:cubicBezTo>
              </a:path>
            </a:pathLst>
          </a:custGeom>
          <a:ln w="12700">
            <a:solidFill>
              <a:schemeClr val="accent2"/>
            </a:solidFill>
            <a:miter lim="400000"/>
          </a:ln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183947" y="1849951"/>
            <a:ext cx="347692" cy="364858"/>
            <a:chOff x="19600051" y="931019"/>
            <a:chExt cx="1135545" cy="1191612"/>
          </a:xfrm>
        </p:grpSpPr>
        <p:sp>
          <p:nvSpPr>
            <p:cNvPr id="135" name="Shape 844"/>
            <p:cNvSpPr/>
            <p:nvPr/>
          </p:nvSpPr>
          <p:spPr>
            <a:xfrm>
              <a:off x="19622275" y="1268280"/>
              <a:ext cx="693168" cy="23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6" extrusionOk="0">
                  <a:moveTo>
                    <a:pt x="0" y="0"/>
                  </a:moveTo>
                  <a:cubicBezTo>
                    <a:pt x="1412" y="10148"/>
                    <a:pt x="5871" y="17983"/>
                    <a:pt x="11518" y="20237"/>
                  </a:cubicBezTo>
                  <a:cubicBezTo>
                    <a:pt x="14933" y="21600"/>
                    <a:pt x="18505" y="20731"/>
                    <a:pt x="21600" y="17784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36" name="Shape 845"/>
            <p:cNvSpPr/>
            <p:nvPr/>
          </p:nvSpPr>
          <p:spPr>
            <a:xfrm rot="389986">
              <a:off x="19609474" y="1052548"/>
              <a:ext cx="803284" cy="149880"/>
            </a:xfrm>
            <a:custGeom>
              <a:avLst/>
              <a:gdLst>
                <a:gd name="connsiteX0" fmla="*/ 0 w 22286"/>
                <a:gd name="connsiteY0" fmla="*/ 18942 h 18942"/>
                <a:gd name="connsiteX1" fmla="*/ 8660 w 22286"/>
                <a:gd name="connsiteY1" fmla="*/ 1268 h 18942"/>
                <a:gd name="connsiteX2" fmla="*/ 22286 w 22286"/>
                <a:gd name="connsiteY2" fmla="*/ 11424 h 1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86" h="18942" extrusionOk="0">
                  <a:moveTo>
                    <a:pt x="0" y="18942"/>
                  </a:moveTo>
                  <a:cubicBezTo>
                    <a:pt x="2555" y="10139"/>
                    <a:pt x="5517" y="4095"/>
                    <a:pt x="8660" y="1268"/>
                  </a:cubicBezTo>
                  <a:cubicBezTo>
                    <a:pt x="13024" y="-2658"/>
                    <a:pt x="18235" y="3044"/>
                    <a:pt x="22286" y="11424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37" name="Shape 846"/>
            <p:cNvSpPr/>
            <p:nvPr/>
          </p:nvSpPr>
          <p:spPr>
            <a:xfrm>
              <a:off x="19640269" y="1160134"/>
              <a:ext cx="724004" cy="243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68" extrusionOk="0">
                  <a:moveTo>
                    <a:pt x="0" y="4886"/>
                  </a:moveTo>
                  <a:cubicBezTo>
                    <a:pt x="4109" y="-702"/>
                    <a:pt x="8853" y="-1532"/>
                    <a:pt x="13184" y="2580"/>
                  </a:cubicBezTo>
                  <a:cubicBezTo>
                    <a:pt x="16585" y="5809"/>
                    <a:pt x="19531" y="11929"/>
                    <a:pt x="21600" y="20068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38" name="Shape 847"/>
            <p:cNvSpPr/>
            <p:nvPr/>
          </p:nvSpPr>
          <p:spPr>
            <a:xfrm>
              <a:off x="19600051" y="931019"/>
              <a:ext cx="893848" cy="326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47" extrusionOk="0">
                  <a:moveTo>
                    <a:pt x="0" y="12368"/>
                  </a:moveTo>
                  <a:cubicBezTo>
                    <a:pt x="3166" y="1965"/>
                    <a:pt x="8690" y="-2453"/>
                    <a:pt x="13782" y="1346"/>
                  </a:cubicBezTo>
                  <a:cubicBezTo>
                    <a:pt x="17380" y="4030"/>
                    <a:pt x="20265" y="10600"/>
                    <a:pt x="21600" y="19147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39" name="Shape 885"/>
            <p:cNvSpPr/>
            <p:nvPr/>
          </p:nvSpPr>
          <p:spPr>
            <a:xfrm>
              <a:off x="19780737" y="1490439"/>
              <a:ext cx="954859" cy="632192"/>
            </a:xfrm>
            <a:custGeom>
              <a:avLst/>
              <a:gdLst>
                <a:gd name="connsiteX0" fmla="*/ 21387 w 21387"/>
                <a:gd name="connsiteY0" fmla="*/ 14199 h 22287"/>
                <a:gd name="connsiteX1" fmla="*/ 10740 w 21387"/>
                <a:gd name="connsiteY1" fmla="*/ 20217 h 22287"/>
                <a:gd name="connsiteX2" fmla="*/ 3804 w 21387"/>
                <a:gd name="connsiteY2" fmla="*/ 21738 h 22287"/>
                <a:gd name="connsiteX3" fmla="*/ 90 w 21387"/>
                <a:gd name="connsiteY3" fmla="*/ 13420 h 22287"/>
                <a:gd name="connsiteX4" fmla="*/ 1646 w 21387"/>
                <a:gd name="connsiteY4" fmla="*/ 4226 h 22287"/>
                <a:gd name="connsiteX5" fmla="*/ 11624 w 21387"/>
                <a:gd name="connsiteY5" fmla="*/ 0 h 22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87" h="22287" extrusionOk="0">
                  <a:moveTo>
                    <a:pt x="21387" y="14199"/>
                  </a:moveTo>
                  <a:cubicBezTo>
                    <a:pt x="17755" y="16030"/>
                    <a:pt x="14209" y="18039"/>
                    <a:pt x="10740" y="20217"/>
                  </a:cubicBezTo>
                  <a:cubicBezTo>
                    <a:pt x="8508" y="21619"/>
                    <a:pt x="6095" y="23123"/>
                    <a:pt x="3804" y="21738"/>
                  </a:cubicBezTo>
                  <a:cubicBezTo>
                    <a:pt x="1655" y="20438"/>
                    <a:pt x="414" y="17049"/>
                    <a:pt x="90" y="13420"/>
                  </a:cubicBezTo>
                  <a:cubicBezTo>
                    <a:pt x="-213" y="10030"/>
                    <a:pt x="239" y="6613"/>
                    <a:pt x="1646" y="4226"/>
                  </a:cubicBezTo>
                  <a:cubicBezTo>
                    <a:pt x="2585" y="2631"/>
                    <a:pt x="10188" y="110"/>
                    <a:pt x="11624" y="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 dirty="0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40" name="Shape 916"/>
            <p:cNvSpPr/>
            <p:nvPr/>
          </p:nvSpPr>
          <p:spPr>
            <a:xfrm>
              <a:off x="20454491" y="1519700"/>
              <a:ext cx="244244" cy="293507"/>
            </a:xfrm>
            <a:prstGeom prst="line">
              <a:avLst/>
            </a:pr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</p:grpSp>
      <p:sp>
        <p:nvSpPr>
          <p:cNvPr id="24" name="Shape 682"/>
          <p:cNvSpPr>
            <a:spLocks noChangeAspect="1"/>
          </p:cNvSpPr>
          <p:nvPr/>
        </p:nvSpPr>
        <p:spPr>
          <a:xfrm>
            <a:off x="4382999" y="1974686"/>
            <a:ext cx="89154" cy="89154"/>
          </a:xfrm>
          <a:prstGeom prst="ellipse">
            <a:avLst/>
          </a:prstGeom>
          <a:solidFill>
            <a:schemeClr val="tx1"/>
          </a:solidFill>
          <a:ln w="3175">
            <a:miter lim="400000"/>
          </a:ln>
        </p:spPr>
        <p:txBody>
          <a:bodyPr lIns="54988" tIns="54988" rIns="54988" bIns="54988" anchor="ctr"/>
          <a:lstStyle/>
          <a:p>
            <a:pPr defTabSz="742927">
              <a:spcBef>
                <a:spcPts val="406"/>
              </a:spcBef>
              <a:defRPr sz="4400" spc="220">
                <a:solidFill>
                  <a:srgbClr val="2BD69D">
                    <a:hueOff val="-1200000"/>
                    <a:satOff val="-30940"/>
                    <a:lumOff val="-49607"/>
                  </a:srgb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sz="3575" spc="179">
              <a:solidFill>
                <a:srgbClr val="2BD69D">
                  <a:hueOff val="-1200000"/>
                  <a:satOff val="-30940"/>
                  <a:lumOff val="-49607"/>
                </a:srgbClr>
              </a:solidFill>
              <a:latin typeface="Avenir Heavy"/>
              <a:sym typeface="Avenir Heavy"/>
            </a:endParaRPr>
          </a:p>
        </p:txBody>
      </p:sp>
      <p:sp>
        <p:nvSpPr>
          <p:cNvPr id="60" name="Shape 568"/>
          <p:cNvSpPr>
            <a:spLocks noChangeAspect="1"/>
          </p:cNvSpPr>
          <p:nvPr/>
        </p:nvSpPr>
        <p:spPr>
          <a:xfrm>
            <a:off x="4413882" y="2011423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62" name="Shape 568"/>
          <p:cNvSpPr>
            <a:spLocks noChangeAspect="1"/>
          </p:cNvSpPr>
          <p:nvPr/>
        </p:nvSpPr>
        <p:spPr>
          <a:xfrm>
            <a:off x="4414543" y="1912848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595147" y="1723700"/>
            <a:ext cx="433377" cy="270343"/>
            <a:chOff x="21065976" y="364848"/>
            <a:chExt cx="1634327" cy="1019502"/>
          </a:xfrm>
        </p:grpSpPr>
        <p:sp>
          <p:nvSpPr>
            <p:cNvPr id="142" name="Shape 842"/>
            <p:cNvSpPr/>
            <p:nvPr/>
          </p:nvSpPr>
          <p:spPr>
            <a:xfrm flipV="1">
              <a:off x="21101777" y="1305462"/>
              <a:ext cx="869876" cy="78888"/>
            </a:xfrm>
            <a:prstGeom prst="line">
              <a:avLst/>
            </a:pr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 dirty="0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43" name="Shape 843"/>
            <p:cNvSpPr/>
            <p:nvPr/>
          </p:nvSpPr>
          <p:spPr>
            <a:xfrm>
              <a:off x="21065976" y="1191914"/>
              <a:ext cx="483119" cy="151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600" extrusionOk="0">
                  <a:moveTo>
                    <a:pt x="0" y="21600"/>
                  </a:moveTo>
                  <a:cubicBezTo>
                    <a:pt x="3095" y="18275"/>
                    <a:pt x="6350" y="16763"/>
                    <a:pt x="9613" y="17107"/>
                  </a:cubicBezTo>
                  <a:cubicBezTo>
                    <a:pt x="14538" y="17627"/>
                    <a:pt x="20603" y="18421"/>
                    <a:pt x="21530" y="2653"/>
                  </a:cubicBezTo>
                  <a:cubicBezTo>
                    <a:pt x="21581" y="1779"/>
                    <a:pt x="21600" y="889"/>
                    <a:pt x="21590" y="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44" name="Shape 886"/>
            <p:cNvSpPr/>
            <p:nvPr/>
          </p:nvSpPr>
          <p:spPr>
            <a:xfrm>
              <a:off x="21544764" y="374145"/>
              <a:ext cx="378827" cy="840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8" h="21556" extrusionOk="0">
                  <a:moveTo>
                    <a:pt x="104" y="21556"/>
                  </a:moveTo>
                  <a:cubicBezTo>
                    <a:pt x="-452" y="18749"/>
                    <a:pt x="1236" y="15956"/>
                    <a:pt x="4819" y="13689"/>
                  </a:cubicBezTo>
                  <a:cubicBezTo>
                    <a:pt x="8290" y="11493"/>
                    <a:pt x="13589" y="9729"/>
                    <a:pt x="14365" y="6989"/>
                  </a:cubicBezTo>
                  <a:cubicBezTo>
                    <a:pt x="14877" y="5177"/>
                    <a:pt x="13146" y="3241"/>
                    <a:pt x="15054" y="1604"/>
                  </a:cubicBezTo>
                  <a:cubicBezTo>
                    <a:pt x="16250" y="578"/>
                    <a:pt x="18617" y="-44"/>
                    <a:pt x="21148" y="3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45" name="Shape 887"/>
            <p:cNvSpPr/>
            <p:nvPr/>
          </p:nvSpPr>
          <p:spPr>
            <a:xfrm>
              <a:off x="21909751" y="364848"/>
              <a:ext cx="790552" cy="661218"/>
            </a:xfrm>
            <a:custGeom>
              <a:avLst/>
              <a:gdLst>
                <a:gd name="connsiteX0" fmla="*/ 0 w 23316"/>
                <a:gd name="connsiteY0" fmla="*/ 295 h 21203"/>
                <a:gd name="connsiteX1" fmla="*/ 11060 w 23316"/>
                <a:gd name="connsiteY1" fmla="*/ 772 h 21203"/>
                <a:gd name="connsiteX2" fmla="*/ 23316 w 23316"/>
                <a:gd name="connsiteY2" fmla="*/ 3227 h 21203"/>
                <a:gd name="connsiteX3" fmla="*/ 14334 w 23316"/>
                <a:gd name="connsiteY3" fmla="*/ 10632 h 21203"/>
                <a:gd name="connsiteX4" fmla="*/ 7625 w 23316"/>
                <a:gd name="connsiteY4" fmla="*/ 15271 h 21203"/>
                <a:gd name="connsiteX5" fmla="*/ 6692 w 23316"/>
                <a:gd name="connsiteY5" fmla="*/ 21203 h 21203"/>
                <a:gd name="connsiteX0" fmla="*/ 0 w 23316"/>
                <a:gd name="connsiteY0" fmla="*/ 295 h 21203"/>
                <a:gd name="connsiteX1" fmla="*/ 11060 w 23316"/>
                <a:gd name="connsiteY1" fmla="*/ 772 h 21203"/>
                <a:gd name="connsiteX2" fmla="*/ 23316 w 23316"/>
                <a:gd name="connsiteY2" fmla="*/ 3227 h 21203"/>
                <a:gd name="connsiteX3" fmla="*/ 14334 w 23316"/>
                <a:gd name="connsiteY3" fmla="*/ 10632 h 21203"/>
                <a:gd name="connsiteX4" fmla="*/ 7625 w 23316"/>
                <a:gd name="connsiteY4" fmla="*/ 15271 h 21203"/>
                <a:gd name="connsiteX5" fmla="*/ 6692 w 23316"/>
                <a:gd name="connsiteY5" fmla="*/ 21203 h 2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16" h="21203" extrusionOk="0">
                  <a:moveTo>
                    <a:pt x="0" y="295"/>
                  </a:moveTo>
                  <a:cubicBezTo>
                    <a:pt x="3676" y="-397"/>
                    <a:pt x="7174" y="283"/>
                    <a:pt x="11060" y="772"/>
                  </a:cubicBezTo>
                  <a:cubicBezTo>
                    <a:pt x="14946" y="1261"/>
                    <a:pt x="20261" y="411"/>
                    <a:pt x="23316" y="3227"/>
                  </a:cubicBezTo>
                  <a:cubicBezTo>
                    <a:pt x="20974" y="4707"/>
                    <a:pt x="16949" y="8625"/>
                    <a:pt x="14334" y="10632"/>
                  </a:cubicBezTo>
                  <a:cubicBezTo>
                    <a:pt x="11719" y="12639"/>
                    <a:pt x="9169" y="12852"/>
                    <a:pt x="7625" y="15271"/>
                  </a:cubicBezTo>
                  <a:cubicBezTo>
                    <a:pt x="6521" y="17000"/>
                    <a:pt x="6180" y="19173"/>
                    <a:pt x="6692" y="21203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46" name="Shape 888"/>
            <p:cNvSpPr/>
            <p:nvPr/>
          </p:nvSpPr>
          <p:spPr>
            <a:xfrm>
              <a:off x="21960710" y="1013519"/>
              <a:ext cx="181018" cy="289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11" h="21600" extrusionOk="0">
                  <a:moveTo>
                    <a:pt x="19119" y="0"/>
                  </a:moveTo>
                  <a:cubicBezTo>
                    <a:pt x="21600" y="7284"/>
                    <a:pt x="17278" y="14859"/>
                    <a:pt x="8229" y="19087"/>
                  </a:cubicBezTo>
                  <a:cubicBezTo>
                    <a:pt x="5730" y="20255"/>
                    <a:pt x="2942" y="21106"/>
                    <a:pt x="0" y="2160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</p:grpSp>
      <p:sp>
        <p:nvSpPr>
          <p:cNvPr id="63" name="Shape 568"/>
          <p:cNvSpPr>
            <a:spLocks noChangeAspect="1"/>
          </p:cNvSpPr>
          <p:nvPr/>
        </p:nvSpPr>
        <p:spPr>
          <a:xfrm>
            <a:off x="4524551" y="1995258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26" name="Shape 682"/>
          <p:cNvSpPr>
            <a:spLocks noChangeAspect="1"/>
          </p:cNvSpPr>
          <p:nvPr/>
        </p:nvSpPr>
        <p:spPr>
          <a:xfrm>
            <a:off x="4668388" y="2013768"/>
            <a:ext cx="89154" cy="89154"/>
          </a:xfrm>
          <a:prstGeom prst="ellipse">
            <a:avLst/>
          </a:prstGeom>
          <a:solidFill>
            <a:schemeClr val="tx1"/>
          </a:solidFill>
          <a:ln w="3175">
            <a:miter lim="400000"/>
          </a:ln>
        </p:spPr>
        <p:txBody>
          <a:bodyPr lIns="54988" tIns="54988" rIns="54988" bIns="54988" anchor="ctr"/>
          <a:lstStyle/>
          <a:p>
            <a:pPr defTabSz="742927">
              <a:spcBef>
                <a:spcPts val="406"/>
              </a:spcBef>
              <a:defRPr sz="4400" spc="220">
                <a:solidFill>
                  <a:srgbClr val="2BD69D">
                    <a:hueOff val="-1200000"/>
                    <a:satOff val="-30940"/>
                    <a:lumOff val="-49607"/>
                  </a:srgb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sz="3575" spc="179">
              <a:solidFill>
                <a:srgbClr val="2BD69D">
                  <a:hueOff val="-1200000"/>
                  <a:satOff val="-30940"/>
                  <a:lumOff val="-49607"/>
                </a:srgbClr>
              </a:solidFill>
              <a:latin typeface="Avenir Heavy"/>
              <a:sym typeface="Avenir Heavy"/>
            </a:endParaRPr>
          </a:p>
        </p:txBody>
      </p:sp>
      <p:sp>
        <p:nvSpPr>
          <p:cNvPr id="64" name="Shape 568"/>
          <p:cNvSpPr>
            <a:spLocks noChangeAspect="1"/>
          </p:cNvSpPr>
          <p:nvPr/>
        </p:nvSpPr>
        <p:spPr>
          <a:xfrm>
            <a:off x="4544985" y="1978178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65" name="Shape 568"/>
          <p:cNvSpPr>
            <a:spLocks noChangeAspect="1"/>
          </p:cNvSpPr>
          <p:nvPr/>
        </p:nvSpPr>
        <p:spPr>
          <a:xfrm>
            <a:off x="4654965" y="2047515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66" name="Shape 568"/>
          <p:cNvSpPr>
            <a:spLocks noChangeAspect="1"/>
          </p:cNvSpPr>
          <p:nvPr/>
        </p:nvSpPr>
        <p:spPr>
          <a:xfrm>
            <a:off x="4688952" y="2054679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67" name="Shape 568"/>
          <p:cNvSpPr>
            <a:spLocks noChangeAspect="1"/>
          </p:cNvSpPr>
          <p:nvPr/>
        </p:nvSpPr>
        <p:spPr>
          <a:xfrm>
            <a:off x="4654965" y="2077834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68" name="Shape 568"/>
          <p:cNvSpPr>
            <a:spLocks noChangeAspect="1"/>
          </p:cNvSpPr>
          <p:nvPr/>
        </p:nvSpPr>
        <p:spPr>
          <a:xfrm>
            <a:off x="4701114" y="2077834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682239" y="1900788"/>
            <a:ext cx="2835753" cy="690360"/>
            <a:chOff x="11212942" y="915364"/>
            <a:chExt cx="9536279" cy="2321592"/>
          </a:xfrm>
        </p:grpSpPr>
        <p:sp>
          <p:nvSpPr>
            <p:cNvPr id="147" name="Shape 881"/>
            <p:cNvSpPr/>
            <p:nvPr/>
          </p:nvSpPr>
          <p:spPr>
            <a:xfrm>
              <a:off x="11726531" y="915364"/>
              <a:ext cx="7850671" cy="1806702"/>
            </a:xfrm>
            <a:custGeom>
              <a:avLst/>
              <a:gdLst>
                <a:gd name="connsiteX0" fmla="*/ 0 w 21620"/>
                <a:gd name="connsiteY0" fmla="*/ 21013 h 21013"/>
                <a:gd name="connsiteX1" fmla="*/ 9033 w 21620"/>
                <a:gd name="connsiteY1" fmla="*/ 11014 h 21013"/>
                <a:gd name="connsiteX2" fmla="*/ 18336 w 21620"/>
                <a:gd name="connsiteY2" fmla="*/ 881 h 21013"/>
                <a:gd name="connsiteX3" fmla="*/ 20847 w 21620"/>
                <a:gd name="connsiteY3" fmla="*/ 773 h 21013"/>
                <a:gd name="connsiteX4" fmla="*/ 21620 w 21620"/>
                <a:gd name="connsiteY4" fmla="*/ 2226 h 21013"/>
                <a:gd name="connsiteX0" fmla="*/ 0 w 21620"/>
                <a:gd name="connsiteY0" fmla="*/ 21703 h 21703"/>
                <a:gd name="connsiteX1" fmla="*/ 9033 w 21620"/>
                <a:gd name="connsiteY1" fmla="*/ 11704 h 21703"/>
                <a:gd name="connsiteX2" fmla="*/ 18336 w 21620"/>
                <a:gd name="connsiteY2" fmla="*/ 1571 h 21703"/>
                <a:gd name="connsiteX3" fmla="*/ 20987 w 21620"/>
                <a:gd name="connsiteY3" fmla="*/ 860 h 21703"/>
                <a:gd name="connsiteX4" fmla="*/ 21620 w 21620"/>
                <a:gd name="connsiteY4" fmla="*/ 2916 h 21703"/>
                <a:gd name="connsiteX0" fmla="*/ 0 w 21620"/>
                <a:gd name="connsiteY0" fmla="*/ 21353 h 21353"/>
                <a:gd name="connsiteX1" fmla="*/ 9033 w 21620"/>
                <a:gd name="connsiteY1" fmla="*/ 11354 h 21353"/>
                <a:gd name="connsiteX2" fmla="*/ 18336 w 21620"/>
                <a:gd name="connsiteY2" fmla="*/ 1221 h 21353"/>
                <a:gd name="connsiteX3" fmla="*/ 20987 w 21620"/>
                <a:gd name="connsiteY3" fmla="*/ 510 h 21353"/>
                <a:gd name="connsiteX4" fmla="*/ 21620 w 21620"/>
                <a:gd name="connsiteY4" fmla="*/ 2566 h 2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0" h="21353" extrusionOk="0">
                  <a:moveTo>
                    <a:pt x="0" y="21353"/>
                  </a:moveTo>
                  <a:cubicBezTo>
                    <a:pt x="3027" y="18133"/>
                    <a:pt x="6038" y="14800"/>
                    <a:pt x="9033" y="11354"/>
                  </a:cubicBezTo>
                  <a:cubicBezTo>
                    <a:pt x="12116" y="7808"/>
                    <a:pt x="16344" y="3028"/>
                    <a:pt x="18336" y="1221"/>
                  </a:cubicBezTo>
                  <a:cubicBezTo>
                    <a:pt x="20328" y="-586"/>
                    <a:pt x="20189" y="11"/>
                    <a:pt x="20987" y="510"/>
                  </a:cubicBezTo>
                  <a:cubicBezTo>
                    <a:pt x="21270" y="992"/>
                    <a:pt x="21406" y="1636"/>
                    <a:pt x="21620" y="2566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48" name="Shape 882"/>
            <p:cNvSpPr/>
            <p:nvPr/>
          </p:nvSpPr>
          <p:spPr>
            <a:xfrm>
              <a:off x="11762584" y="1188108"/>
              <a:ext cx="7780428" cy="1521783"/>
            </a:xfrm>
            <a:custGeom>
              <a:avLst/>
              <a:gdLst>
                <a:gd name="connsiteX0" fmla="*/ 0 w 21326"/>
                <a:gd name="connsiteY0" fmla="*/ 20120 h 20120"/>
                <a:gd name="connsiteX1" fmla="*/ 12641 w 21326"/>
                <a:gd name="connsiteY1" fmla="*/ 10774 h 20120"/>
                <a:gd name="connsiteX2" fmla="*/ 17871 w 21326"/>
                <a:gd name="connsiteY2" fmla="*/ 8019 h 20120"/>
                <a:gd name="connsiteX3" fmla="*/ 21326 w 21326"/>
                <a:gd name="connsiteY3" fmla="*/ 0 h 20120"/>
                <a:gd name="connsiteX0" fmla="*/ 0 w 21692"/>
                <a:gd name="connsiteY0" fmla="*/ 23234 h 23234"/>
                <a:gd name="connsiteX1" fmla="*/ 12641 w 21692"/>
                <a:gd name="connsiteY1" fmla="*/ 13888 h 23234"/>
                <a:gd name="connsiteX2" fmla="*/ 17871 w 21692"/>
                <a:gd name="connsiteY2" fmla="*/ 11133 h 23234"/>
                <a:gd name="connsiteX3" fmla="*/ 21692 w 21692"/>
                <a:gd name="connsiteY3" fmla="*/ 0 h 2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92" h="23234" extrusionOk="0">
                  <a:moveTo>
                    <a:pt x="0" y="23234"/>
                  </a:moveTo>
                  <a:cubicBezTo>
                    <a:pt x="4212" y="18466"/>
                    <a:pt x="8433" y="15378"/>
                    <a:pt x="12641" y="13888"/>
                  </a:cubicBezTo>
                  <a:cubicBezTo>
                    <a:pt x="14366" y="13277"/>
                    <a:pt x="16362" y="13448"/>
                    <a:pt x="17871" y="11133"/>
                  </a:cubicBezTo>
                  <a:cubicBezTo>
                    <a:pt x="19380" y="8818"/>
                    <a:pt x="20708" y="4850"/>
                    <a:pt x="21692" y="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49" name="Shape 883"/>
            <p:cNvSpPr/>
            <p:nvPr/>
          </p:nvSpPr>
          <p:spPr>
            <a:xfrm>
              <a:off x="11250911" y="1433191"/>
              <a:ext cx="9110934" cy="1734831"/>
            </a:xfrm>
            <a:custGeom>
              <a:avLst/>
              <a:gdLst>
                <a:gd name="connsiteX0" fmla="*/ 0 w 21548"/>
                <a:gd name="connsiteY0" fmla="*/ 22368 h 22395"/>
                <a:gd name="connsiteX1" fmla="*/ 8379 w 21548"/>
                <a:gd name="connsiteY1" fmla="*/ 20508 h 22395"/>
                <a:gd name="connsiteX2" fmla="*/ 20061 w 21548"/>
                <a:gd name="connsiteY2" fmla="*/ 5331 h 22395"/>
                <a:gd name="connsiteX3" fmla="*/ 21548 w 21548"/>
                <a:gd name="connsiteY3" fmla="*/ 0 h 22395"/>
                <a:gd name="connsiteX0" fmla="*/ 0 w 21548"/>
                <a:gd name="connsiteY0" fmla="*/ 22368 h 22395"/>
                <a:gd name="connsiteX1" fmla="*/ 8379 w 21548"/>
                <a:gd name="connsiteY1" fmla="*/ 20508 h 22395"/>
                <a:gd name="connsiteX2" fmla="*/ 20061 w 21548"/>
                <a:gd name="connsiteY2" fmla="*/ 5331 h 22395"/>
                <a:gd name="connsiteX3" fmla="*/ 21548 w 21548"/>
                <a:gd name="connsiteY3" fmla="*/ 0 h 2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48" h="22395" extrusionOk="0">
                  <a:moveTo>
                    <a:pt x="0" y="22368"/>
                  </a:moveTo>
                  <a:cubicBezTo>
                    <a:pt x="2810" y="22540"/>
                    <a:pt x="5607" y="21912"/>
                    <a:pt x="8379" y="20508"/>
                  </a:cubicBezTo>
                  <a:cubicBezTo>
                    <a:pt x="12374" y="18485"/>
                    <a:pt x="16393" y="14800"/>
                    <a:pt x="20061" y="5331"/>
                  </a:cubicBezTo>
                  <a:cubicBezTo>
                    <a:pt x="20585" y="3980"/>
                    <a:pt x="21080" y="2891"/>
                    <a:pt x="21548" y="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50" name="Shape 884"/>
            <p:cNvSpPr/>
            <p:nvPr/>
          </p:nvSpPr>
          <p:spPr>
            <a:xfrm>
              <a:off x="11212942" y="1825261"/>
              <a:ext cx="9536279" cy="1411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47" extrusionOk="0">
                  <a:moveTo>
                    <a:pt x="0" y="20104"/>
                  </a:moveTo>
                  <a:cubicBezTo>
                    <a:pt x="5466" y="21600"/>
                    <a:pt x="10939" y="18195"/>
                    <a:pt x="16257" y="9988"/>
                  </a:cubicBezTo>
                  <a:cubicBezTo>
                    <a:pt x="18062" y="7203"/>
                    <a:pt x="19845" y="3870"/>
                    <a:pt x="21600" y="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</p:grpSp>
      <p:sp>
        <p:nvSpPr>
          <p:cNvPr id="23" name="Shape 682"/>
          <p:cNvSpPr>
            <a:spLocks noChangeAspect="1"/>
          </p:cNvSpPr>
          <p:nvPr/>
        </p:nvSpPr>
        <p:spPr>
          <a:xfrm>
            <a:off x="4124905" y="1909341"/>
            <a:ext cx="89154" cy="89154"/>
          </a:xfrm>
          <a:prstGeom prst="ellipse">
            <a:avLst/>
          </a:prstGeom>
          <a:solidFill>
            <a:schemeClr val="tx1"/>
          </a:solidFill>
          <a:ln w="3175">
            <a:miter lim="400000"/>
          </a:ln>
        </p:spPr>
        <p:txBody>
          <a:bodyPr lIns="54988" tIns="54988" rIns="54988" bIns="54988" anchor="ctr"/>
          <a:lstStyle/>
          <a:p>
            <a:pPr defTabSz="742927">
              <a:spcBef>
                <a:spcPts val="406"/>
              </a:spcBef>
              <a:defRPr sz="4400" spc="220">
                <a:solidFill>
                  <a:srgbClr val="2BD69D">
                    <a:hueOff val="-1200000"/>
                    <a:satOff val="-30940"/>
                    <a:lumOff val="-49607"/>
                  </a:srgb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sz="3575" spc="179">
              <a:solidFill>
                <a:srgbClr val="2BD69D">
                  <a:hueOff val="-1200000"/>
                  <a:satOff val="-30940"/>
                  <a:lumOff val="-49607"/>
                </a:srgbClr>
              </a:solidFill>
              <a:latin typeface="Avenir Heavy"/>
              <a:sym typeface="Avenir Heavy"/>
            </a:endParaRPr>
          </a:p>
        </p:txBody>
      </p:sp>
      <p:sp>
        <p:nvSpPr>
          <p:cNvPr id="61" name="Shape 568"/>
          <p:cNvSpPr>
            <a:spLocks noChangeAspect="1"/>
          </p:cNvSpPr>
          <p:nvPr/>
        </p:nvSpPr>
        <p:spPr>
          <a:xfrm>
            <a:off x="4355611" y="2017532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25" name="Shape 682"/>
          <p:cNvSpPr>
            <a:spLocks noChangeAspect="1"/>
          </p:cNvSpPr>
          <p:nvPr/>
        </p:nvSpPr>
        <p:spPr>
          <a:xfrm>
            <a:off x="4482954" y="2101495"/>
            <a:ext cx="89154" cy="89154"/>
          </a:xfrm>
          <a:prstGeom prst="ellipse">
            <a:avLst/>
          </a:prstGeom>
          <a:solidFill>
            <a:schemeClr val="tx1"/>
          </a:solidFill>
          <a:ln w="3175">
            <a:miter lim="400000"/>
          </a:ln>
        </p:spPr>
        <p:txBody>
          <a:bodyPr lIns="54988" tIns="54988" rIns="54988" bIns="54988" anchor="ctr"/>
          <a:lstStyle/>
          <a:p>
            <a:pPr defTabSz="742927">
              <a:spcBef>
                <a:spcPts val="406"/>
              </a:spcBef>
              <a:defRPr sz="4400" spc="220">
                <a:solidFill>
                  <a:srgbClr val="2BD69D">
                    <a:hueOff val="-1200000"/>
                    <a:satOff val="-30940"/>
                    <a:lumOff val="-49607"/>
                  </a:srgb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sz="3575" spc="179">
              <a:solidFill>
                <a:srgbClr val="2BD69D">
                  <a:hueOff val="-1200000"/>
                  <a:satOff val="-30940"/>
                  <a:lumOff val="-49607"/>
                </a:srgbClr>
              </a:solidFill>
              <a:latin typeface="Avenir Heavy"/>
              <a:sym typeface="Avenir Heavy"/>
            </a:endParaRPr>
          </a:p>
        </p:txBody>
      </p:sp>
      <p:sp>
        <p:nvSpPr>
          <p:cNvPr id="59" name="Shape 568"/>
          <p:cNvSpPr>
            <a:spLocks noChangeAspect="1"/>
          </p:cNvSpPr>
          <p:nvPr/>
        </p:nvSpPr>
        <p:spPr>
          <a:xfrm>
            <a:off x="4507838" y="2136448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831390" y="2435576"/>
            <a:ext cx="1261900" cy="1617251"/>
            <a:chOff x="11723577" y="2728838"/>
            <a:chExt cx="4375657" cy="5607839"/>
          </a:xfrm>
        </p:grpSpPr>
        <p:sp>
          <p:nvSpPr>
            <p:cNvPr id="151" name="Shape 860"/>
            <p:cNvSpPr/>
            <p:nvPr/>
          </p:nvSpPr>
          <p:spPr>
            <a:xfrm>
              <a:off x="11723577" y="2744501"/>
              <a:ext cx="4359181" cy="5588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92" y="2030"/>
                    <a:pt x="2164" y="4036"/>
                    <a:pt x="3222" y="6024"/>
                  </a:cubicBezTo>
                  <a:cubicBezTo>
                    <a:pt x="4531" y="8487"/>
                    <a:pt x="5880" y="11048"/>
                    <a:pt x="8448" y="12942"/>
                  </a:cubicBezTo>
                  <a:cubicBezTo>
                    <a:pt x="11158" y="14939"/>
                    <a:pt x="14901" y="15838"/>
                    <a:pt x="17793" y="17707"/>
                  </a:cubicBezTo>
                  <a:cubicBezTo>
                    <a:pt x="19425" y="18762"/>
                    <a:pt x="20727" y="20093"/>
                    <a:pt x="21600" y="2160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52" name="Shape 861"/>
            <p:cNvSpPr/>
            <p:nvPr/>
          </p:nvSpPr>
          <p:spPr>
            <a:xfrm>
              <a:off x="11773971" y="2728838"/>
              <a:ext cx="4325263" cy="5607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556" y="3334"/>
                    <a:pt x="5586" y="6428"/>
                    <a:pt x="9027" y="9227"/>
                  </a:cubicBezTo>
                  <a:cubicBezTo>
                    <a:pt x="12881" y="12362"/>
                    <a:pt x="17305" y="15174"/>
                    <a:pt x="20058" y="18976"/>
                  </a:cubicBezTo>
                  <a:cubicBezTo>
                    <a:pt x="20666" y="19816"/>
                    <a:pt x="21182" y="20694"/>
                    <a:pt x="21600" y="2160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17094" y="3975951"/>
            <a:ext cx="604179" cy="865744"/>
            <a:chOff x="14872868" y="8095666"/>
            <a:chExt cx="1918718" cy="2749379"/>
          </a:xfrm>
        </p:grpSpPr>
        <p:sp>
          <p:nvSpPr>
            <p:cNvPr id="159" name="Shape 852"/>
            <p:cNvSpPr/>
            <p:nvPr/>
          </p:nvSpPr>
          <p:spPr>
            <a:xfrm>
              <a:off x="15527853" y="8255355"/>
              <a:ext cx="880324" cy="1980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541" extrusionOk="0">
                  <a:moveTo>
                    <a:pt x="12627" y="785"/>
                  </a:moveTo>
                  <a:cubicBezTo>
                    <a:pt x="13292" y="404"/>
                    <a:pt x="14224" y="147"/>
                    <a:pt x="15250" y="46"/>
                  </a:cubicBezTo>
                  <a:cubicBezTo>
                    <a:pt x="16331" y="-59"/>
                    <a:pt x="17478" y="14"/>
                    <a:pt x="18467" y="269"/>
                  </a:cubicBezTo>
                  <a:cubicBezTo>
                    <a:pt x="21599" y="1077"/>
                    <a:pt x="21600" y="2952"/>
                    <a:pt x="20997" y="4631"/>
                  </a:cubicBezTo>
                  <a:cubicBezTo>
                    <a:pt x="19672" y="8318"/>
                    <a:pt x="17133" y="12060"/>
                    <a:pt x="14022" y="15355"/>
                  </a:cubicBezTo>
                  <a:cubicBezTo>
                    <a:pt x="11839" y="17666"/>
                    <a:pt x="9223" y="19780"/>
                    <a:pt x="4145" y="20945"/>
                  </a:cubicBezTo>
                  <a:cubicBezTo>
                    <a:pt x="2844" y="21244"/>
                    <a:pt x="1445" y="21445"/>
                    <a:pt x="0" y="21541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4988" tIns="54988" rIns="54988" bIns="54988" anchor="ctr"/>
            <a:lstStyle>
              <a:lvl1pPr>
                <a:defRPr sz="3600"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pPr defTabSz="742927"/>
              <a:endParaRPr sz="2925" dirty="0">
                <a:solidFill>
                  <a:prstClr val="white"/>
                </a:solidFill>
                <a:latin typeface="Avenir LT Std 65 Medium"/>
              </a:endParaRPr>
            </a:p>
          </p:txBody>
        </p:sp>
        <p:sp>
          <p:nvSpPr>
            <p:cNvPr id="160" name="Shape 853"/>
            <p:cNvSpPr/>
            <p:nvPr/>
          </p:nvSpPr>
          <p:spPr>
            <a:xfrm>
              <a:off x="15504000" y="8213326"/>
              <a:ext cx="1042975" cy="2088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0" h="21345" extrusionOk="0">
                  <a:moveTo>
                    <a:pt x="11111" y="1256"/>
                  </a:moveTo>
                  <a:cubicBezTo>
                    <a:pt x="12143" y="331"/>
                    <a:pt x="14239" y="-157"/>
                    <a:pt x="16310" y="45"/>
                  </a:cubicBezTo>
                  <a:cubicBezTo>
                    <a:pt x="18308" y="240"/>
                    <a:pt x="19819" y="1024"/>
                    <a:pt x="20574" y="1980"/>
                  </a:cubicBezTo>
                  <a:cubicBezTo>
                    <a:pt x="21600" y="3278"/>
                    <a:pt x="21187" y="4706"/>
                    <a:pt x="20709" y="6079"/>
                  </a:cubicBezTo>
                  <a:cubicBezTo>
                    <a:pt x="20085" y="7869"/>
                    <a:pt x="19337" y="9653"/>
                    <a:pt x="18354" y="11402"/>
                  </a:cubicBezTo>
                  <a:cubicBezTo>
                    <a:pt x="17431" y="13042"/>
                    <a:pt x="16294" y="14655"/>
                    <a:pt x="14849" y="16155"/>
                  </a:cubicBezTo>
                  <a:cubicBezTo>
                    <a:pt x="12966" y="18109"/>
                    <a:pt x="10514" y="19871"/>
                    <a:pt x="6550" y="20794"/>
                  </a:cubicBezTo>
                  <a:cubicBezTo>
                    <a:pt x="4506" y="21271"/>
                    <a:pt x="2233" y="21443"/>
                    <a:pt x="0" y="21291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 dirty="0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61" name="Shape 854"/>
            <p:cNvSpPr/>
            <p:nvPr/>
          </p:nvSpPr>
          <p:spPr>
            <a:xfrm>
              <a:off x="14923682" y="8163723"/>
              <a:ext cx="1764104" cy="2522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0730" extrusionOk="0">
                  <a:moveTo>
                    <a:pt x="14019" y="1347"/>
                  </a:moveTo>
                  <a:cubicBezTo>
                    <a:pt x="14794" y="282"/>
                    <a:pt x="16593" y="-243"/>
                    <a:pt x="18264" y="108"/>
                  </a:cubicBezTo>
                  <a:cubicBezTo>
                    <a:pt x="19830" y="437"/>
                    <a:pt x="20819" y="1430"/>
                    <a:pt x="21183" y="2527"/>
                  </a:cubicBezTo>
                  <a:cubicBezTo>
                    <a:pt x="21600" y="3786"/>
                    <a:pt x="21221" y="5077"/>
                    <a:pt x="20873" y="6342"/>
                  </a:cubicBezTo>
                  <a:cubicBezTo>
                    <a:pt x="20489" y="7737"/>
                    <a:pt x="20131" y="9141"/>
                    <a:pt x="19518" y="10499"/>
                  </a:cubicBezTo>
                  <a:cubicBezTo>
                    <a:pt x="18875" y="11927"/>
                    <a:pt x="17961" y="13291"/>
                    <a:pt x="17014" y="14611"/>
                  </a:cubicBezTo>
                  <a:cubicBezTo>
                    <a:pt x="15942" y="16107"/>
                    <a:pt x="14770" y="17596"/>
                    <a:pt x="12959" y="18720"/>
                  </a:cubicBezTo>
                  <a:cubicBezTo>
                    <a:pt x="9421" y="20915"/>
                    <a:pt x="4227" y="21357"/>
                    <a:pt x="0" y="19822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62" name="Shape 855"/>
            <p:cNvSpPr/>
            <p:nvPr/>
          </p:nvSpPr>
          <p:spPr>
            <a:xfrm>
              <a:off x="14872868" y="8095666"/>
              <a:ext cx="1918718" cy="2749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0780" extrusionOk="0">
                  <a:moveTo>
                    <a:pt x="13511" y="1829"/>
                  </a:moveTo>
                  <a:cubicBezTo>
                    <a:pt x="13850" y="874"/>
                    <a:pt x="14968" y="219"/>
                    <a:pt x="16275" y="48"/>
                  </a:cubicBezTo>
                  <a:cubicBezTo>
                    <a:pt x="18170" y="-201"/>
                    <a:pt x="20102" y="549"/>
                    <a:pt x="20955" y="1906"/>
                  </a:cubicBezTo>
                  <a:cubicBezTo>
                    <a:pt x="21600" y="2932"/>
                    <a:pt x="21468" y="3930"/>
                    <a:pt x="21277" y="4958"/>
                  </a:cubicBezTo>
                  <a:cubicBezTo>
                    <a:pt x="20900" y="6975"/>
                    <a:pt x="20478" y="9173"/>
                    <a:pt x="19597" y="11231"/>
                  </a:cubicBezTo>
                  <a:cubicBezTo>
                    <a:pt x="18972" y="12691"/>
                    <a:pt x="18163" y="14220"/>
                    <a:pt x="17113" y="15655"/>
                  </a:cubicBezTo>
                  <a:cubicBezTo>
                    <a:pt x="16015" y="17155"/>
                    <a:pt x="14624" y="18592"/>
                    <a:pt x="12421" y="19611"/>
                  </a:cubicBezTo>
                  <a:cubicBezTo>
                    <a:pt x="8560" y="21399"/>
                    <a:pt x="3355" y="21116"/>
                    <a:pt x="0" y="18899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63" name="Shape 856"/>
            <p:cNvSpPr/>
            <p:nvPr/>
          </p:nvSpPr>
          <p:spPr>
            <a:xfrm flipH="1">
              <a:off x="14909728" y="10277670"/>
              <a:ext cx="618119" cy="325795"/>
            </a:xfrm>
            <a:prstGeom prst="line">
              <a:avLst/>
            </a:pr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64" name="Shape 857"/>
            <p:cNvSpPr/>
            <p:nvPr/>
          </p:nvSpPr>
          <p:spPr>
            <a:xfrm flipH="1">
              <a:off x="14895776" y="10195323"/>
              <a:ext cx="618124" cy="351015"/>
            </a:xfrm>
            <a:prstGeom prst="line">
              <a:avLst/>
            </a:pr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</p:grpSp>
      <p:sp>
        <p:nvSpPr>
          <p:cNvPr id="22" name="Shape 682"/>
          <p:cNvSpPr>
            <a:spLocks noChangeAspect="1"/>
          </p:cNvSpPr>
          <p:nvPr/>
        </p:nvSpPr>
        <p:spPr>
          <a:xfrm>
            <a:off x="2674623" y="4750088"/>
            <a:ext cx="89154" cy="89154"/>
          </a:xfrm>
          <a:prstGeom prst="ellipse">
            <a:avLst/>
          </a:prstGeom>
          <a:solidFill>
            <a:schemeClr val="tx1"/>
          </a:solidFill>
          <a:ln w="3175">
            <a:miter lim="400000"/>
          </a:ln>
        </p:spPr>
        <p:txBody>
          <a:bodyPr lIns="54988" tIns="54988" rIns="54988" bIns="54988" anchor="ctr"/>
          <a:lstStyle/>
          <a:p>
            <a:pPr defTabSz="742927">
              <a:spcBef>
                <a:spcPts val="406"/>
              </a:spcBef>
              <a:defRPr sz="4400" spc="220">
                <a:solidFill>
                  <a:srgbClr val="2BD69D">
                    <a:hueOff val="-1200000"/>
                    <a:satOff val="-30940"/>
                    <a:lumOff val="-49607"/>
                  </a:srgb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sz="3575" spc="179">
              <a:solidFill>
                <a:srgbClr val="2BD69D">
                  <a:hueOff val="-1200000"/>
                  <a:satOff val="-30940"/>
                  <a:lumOff val="-49607"/>
                </a:srgbClr>
              </a:solidFill>
              <a:latin typeface="Avenir Heavy"/>
              <a:sym typeface="Avenir Heavy"/>
            </a:endParaRPr>
          </a:p>
        </p:txBody>
      </p:sp>
      <p:sp>
        <p:nvSpPr>
          <p:cNvPr id="56" name="Shape 568"/>
          <p:cNvSpPr>
            <a:spLocks noChangeAspect="1"/>
          </p:cNvSpPr>
          <p:nvPr/>
        </p:nvSpPr>
        <p:spPr>
          <a:xfrm>
            <a:off x="2706731" y="4725793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57" name="Shape 568"/>
          <p:cNvSpPr>
            <a:spLocks noChangeAspect="1"/>
          </p:cNvSpPr>
          <p:nvPr/>
        </p:nvSpPr>
        <p:spPr>
          <a:xfrm>
            <a:off x="2894095" y="4611768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1593960" y="2922208"/>
            <a:ext cx="1501739" cy="1113536"/>
            <a:chOff x="10722895" y="4344068"/>
            <a:chExt cx="5363759" cy="3977211"/>
          </a:xfrm>
        </p:grpSpPr>
        <p:sp>
          <p:nvSpPr>
            <p:cNvPr id="165" name="Shape 858"/>
            <p:cNvSpPr/>
            <p:nvPr/>
          </p:nvSpPr>
          <p:spPr>
            <a:xfrm>
              <a:off x="10754880" y="4418522"/>
              <a:ext cx="5331774" cy="390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7" extrusionOk="0">
                  <a:moveTo>
                    <a:pt x="21600" y="21107"/>
                  </a:moveTo>
                  <a:cubicBezTo>
                    <a:pt x="19841" y="18635"/>
                    <a:pt x="17811" y="16555"/>
                    <a:pt x="15586" y="14931"/>
                  </a:cubicBezTo>
                  <a:cubicBezTo>
                    <a:pt x="12357" y="12572"/>
                    <a:pt x="8505" y="10966"/>
                    <a:pt x="6667" y="6524"/>
                  </a:cubicBezTo>
                  <a:cubicBezTo>
                    <a:pt x="6141" y="5252"/>
                    <a:pt x="5843" y="3819"/>
                    <a:pt x="5202" y="2642"/>
                  </a:cubicBezTo>
                  <a:cubicBezTo>
                    <a:pt x="4016" y="465"/>
                    <a:pt x="1939" y="-493"/>
                    <a:pt x="0" y="247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66" name="Shape 859"/>
            <p:cNvSpPr/>
            <p:nvPr/>
          </p:nvSpPr>
          <p:spPr>
            <a:xfrm>
              <a:off x="10722895" y="4344068"/>
              <a:ext cx="5362283" cy="3968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8" extrusionOk="0">
                  <a:moveTo>
                    <a:pt x="21600" y="20978"/>
                  </a:moveTo>
                  <a:cubicBezTo>
                    <a:pt x="20138" y="18404"/>
                    <a:pt x="18321" y="16227"/>
                    <a:pt x="16249" y="14553"/>
                  </a:cubicBezTo>
                  <a:cubicBezTo>
                    <a:pt x="13238" y="12122"/>
                    <a:pt x="9549" y="10634"/>
                    <a:pt x="7638" y="6553"/>
                  </a:cubicBezTo>
                  <a:cubicBezTo>
                    <a:pt x="7061" y="5319"/>
                    <a:pt x="6707" y="3915"/>
                    <a:pt x="6039" y="2760"/>
                  </a:cubicBezTo>
                  <a:cubicBezTo>
                    <a:pt x="4634" y="329"/>
                    <a:pt x="2187" y="-622"/>
                    <a:pt x="0" y="416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</p:grpSp>
      <p:sp>
        <p:nvSpPr>
          <p:cNvPr id="168" name="Shape 862"/>
          <p:cNvSpPr/>
          <p:nvPr/>
        </p:nvSpPr>
        <p:spPr>
          <a:xfrm flipH="1" flipV="1">
            <a:off x="1556823" y="2768920"/>
            <a:ext cx="24504" cy="148709"/>
          </a:xfrm>
          <a:prstGeom prst="line">
            <a:avLst/>
          </a:prstGeom>
          <a:ln w="12700">
            <a:solidFill>
              <a:schemeClr val="accent2"/>
            </a:solidFill>
            <a:miter lim="400000"/>
          </a:ln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169" name="Shape 863"/>
          <p:cNvSpPr/>
          <p:nvPr/>
        </p:nvSpPr>
        <p:spPr>
          <a:xfrm>
            <a:off x="1453692" y="2678141"/>
            <a:ext cx="106420" cy="267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2" h="21600" extrusionOk="0">
                <a:moveTo>
                  <a:pt x="902" y="0"/>
                </a:moveTo>
                <a:cubicBezTo>
                  <a:pt x="-628" y="1800"/>
                  <a:pt x="-196" y="3805"/>
                  <a:pt x="2076" y="5451"/>
                </a:cubicBezTo>
                <a:cubicBezTo>
                  <a:pt x="4473" y="7187"/>
                  <a:pt x="8674" y="8315"/>
                  <a:pt x="11027" y="10063"/>
                </a:cubicBezTo>
                <a:cubicBezTo>
                  <a:pt x="13556" y="11941"/>
                  <a:pt x="13566" y="14203"/>
                  <a:pt x="14756" y="16305"/>
                </a:cubicBezTo>
                <a:cubicBezTo>
                  <a:pt x="15860" y="18255"/>
                  <a:pt x="17987" y="20067"/>
                  <a:pt x="20972" y="21600"/>
                </a:cubicBezTo>
              </a:path>
            </a:pathLst>
          </a:custGeom>
          <a:ln w="12700">
            <a:solidFill>
              <a:schemeClr val="accent2"/>
            </a:solidFill>
            <a:miter lim="400000"/>
          </a:ln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170" name="Shape 864"/>
          <p:cNvSpPr/>
          <p:nvPr/>
        </p:nvSpPr>
        <p:spPr>
          <a:xfrm>
            <a:off x="1026658" y="2665895"/>
            <a:ext cx="425027" cy="103026"/>
          </a:xfrm>
          <a:custGeom>
            <a:avLst/>
            <a:gdLst>
              <a:gd name="connsiteX0" fmla="*/ 0 w 33759"/>
              <a:gd name="connsiteY0" fmla="*/ 8953 h 14388"/>
              <a:gd name="connsiteX1" fmla="*/ 23447 w 33759"/>
              <a:gd name="connsiteY1" fmla="*/ 13572 h 14388"/>
              <a:gd name="connsiteX2" fmla="*/ 33759 w 33759"/>
              <a:gd name="connsiteY2" fmla="*/ 0 h 14388"/>
              <a:gd name="connsiteX0" fmla="*/ 0 w 33759"/>
              <a:gd name="connsiteY0" fmla="*/ 8953 h 25733"/>
              <a:gd name="connsiteX1" fmla="*/ 8208 w 33759"/>
              <a:gd name="connsiteY1" fmla="*/ 25316 h 25733"/>
              <a:gd name="connsiteX2" fmla="*/ 33759 w 33759"/>
              <a:gd name="connsiteY2" fmla="*/ 0 h 25733"/>
              <a:gd name="connsiteX0" fmla="*/ 0 w 33759"/>
              <a:gd name="connsiteY0" fmla="*/ 8953 h 26514"/>
              <a:gd name="connsiteX1" fmla="*/ 8208 w 33759"/>
              <a:gd name="connsiteY1" fmla="*/ 25316 h 26514"/>
              <a:gd name="connsiteX2" fmla="*/ 33759 w 33759"/>
              <a:gd name="connsiteY2" fmla="*/ 0 h 26514"/>
              <a:gd name="connsiteX0" fmla="*/ 0 w 33759"/>
              <a:gd name="connsiteY0" fmla="*/ 8953 h 21820"/>
              <a:gd name="connsiteX1" fmla="*/ 10964 w 33759"/>
              <a:gd name="connsiteY1" fmla="*/ 19444 h 21820"/>
              <a:gd name="connsiteX2" fmla="*/ 33759 w 33759"/>
              <a:gd name="connsiteY2" fmla="*/ 0 h 21820"/>
              <a:gd name="connsiteX0" fmla="*/ 0 w 33759"/>
              <a:gd name="connsiteY0" fmla="*/ 8953 h 21820"/>
              <a:gd name="connsiteX1" fmla="*/ 10964 w 33759"/>
              <a:gd name="connsiteY1" fmla="*/ 19444 h 21820"/>
              <a:gd name="connsiteX2" fmla="*/ 33759 w 33759"/>
              <a:gd name="connsiteY2" fmla="*/ 0 h 21820"/>
              <a:gd name="connsiteX0" fmla="*/ 0 w 33759"/>
              <a:gd name="connsiteY0" fmla="*/ 8953 h 22799"/>
              <a:gd name="connsiteX1" fmla="*/ 12747 w 33759"/>
              <a:gd name="connsiteY1" fmla="*/ 20799 h 22799"/>
              <a:gd name="connsiteX2" fmla="*/ 33759 w 33759"/>
              <a:gd name="connsiteY2" fmla="*/ 0 h 2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59" h="22799" extrusionOk="0">
                <a:moveTo>
                  <a:pt x="0" y="8953"/>
                </a:moveTo>
                <a:cubicBezTo>
                  <a:pt x="1748" y="24443"/>
                  <a:pt x="9097" y="24463"/>
                  <a:pt x="12747" y="20799"/>
                </a:cubicBezTo>
                <a:cubicBezTo>
                  <a:pt x="16510" y="18538"/>
                  <a:pt x="30502" y="5410"/>
                  <a:pt x="33759" y="0"/>
                </a:cubicBezTo>
              </a:path>
            </a:pathLst>
          </a:custGeom>
          <a:ln w="12700">
            <a:solidFill>
              <a:schemeClr val="accent2"/>
            </a:solidFill>
            <a:miter lim="400000"/>
          </a:ln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 dirty="0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171" name="Shape 873"/>
          <p:cNvSpPr/>
          <p:nvPr/>
        </p:nvSpPr>
        <p:spPr>
          <a:xfrm>
            <a:off x="1447169" y="2485097"/>
            <a:ext cx="291283" cy="188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88" y="0"/>
                </a:moveTo>
                <a:lnTo>
                  <a:pt x="21600" y="4775"/>
                </a:lnTo>
                <a:cubicBezTo>
                  <a:pt x="18433" y="8584"/>
                  <a:pt x="15014" y="11925"/>
                  <a:pt x="11392" y="14748"/>
                </a:cubicBezTo>
                <a:cubicBezTo>
                  <a:pt x="7761" y="17578"/>
                  <a:pt x="3945" y="19873"/>
                  <a:pt x="0" y="21600"/>
                </a:cubicBezTo>
              </a:path>
            </a:pathLst>
          </a:custGeom>
          <a:ln w="12700">
            <a:solidFill>
              <a:schemeClr val="accent2"/>
            </a:solidFill>
            <a:miter lim="400000"/>
          </a:ln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1305918" y="2383492"/>
            <a:ext cx="513093" cy="149261"/>
            <a:chOff x="9949374" y="2681750"/>
            <a:chExt cx="1715711" cy="499106"/>
          </a:xfrm>
        </p:grpSpPr>
        <p:sp>
          <p:nvSpPr>
            <p:cNvPr id="173" name="Shape 758"/>
            <p:cNvSpPr/>
            <p:nvPr/>
          </p:nvSpPr>
          <p:spPr>
            <a:xfrm>
              <a:off x="9949374" y="2691017"/>
              <a:ext cx="1669296" cy="36947"/>
            </a:xfrm>
            <a:custGeom>
              <a:avLst/>
              <a:gdLst>
                <a:gd name="connsiteX0" fmla="*/ 0 w 21070"/>
                <a:gd name="connsiteY0" fmla="*/ 13517 h 18605"/>
                <a:gd name="connsiteX1" fmla="*/ 3487 w 21070"/>
                <a:gd name="connsiteY1" fmla="*/ 18354 h 18605"/>
                <a:gd name="connsiteX2" fmla="*/ 12818 w 21070"/>
                <a:gd name="connsiteY2" fmla="*/ 320 h 18605"/>
                <a:gd name="connsiteX3" fmla="*/ 21070 w 21070"/>
                <a:gd name="connsiteY3" fmla="*/ 18605 h 18605"/>
                <a:gd name="connsiteX0" fmla="*/ 0 w 21070"/>
                <a:gd name="connsiteY0" fmla="*/ 1098 h 6186"/>
                <a:gd name="connsiteX1" fmla="*/ 3487 w 21070"/>
                <a:gd name="connsiteY1" fmla="*/ 5935 h 6186"/>
                <a:gd name="connsiteX2" fmla="*/ 12730 w 21070"/>
                <a:gd name="connsiteY2" fmla="*/ 790 h 6186"/>
                <a:gd name="connsiteX3" fmla="*/ 21070 w 21070"/>
                <a:gd name="connsiteY3" fmla="*/ 6186 h 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70" h="6186" extrusionOk="0">
                  <a:moveTo>
                    <a:pt x="0" y="1098"/>
                  </a:moveTo>
                  <a:lnTo>
                    <a:pt x="3487" y="5935"/>
                  </a:lnTo>
                  <a:cubicBezTo>
                    <a:pt x="6594" y="-2874"/>
                    <a:pt x="9617" y="4003"/>
                    <a:pt x="12730" y="790"/>
                  </a:cubicBezTo>
                  <a:cubicBezTo>
                    <a:pt x="15657" y="-2231"/>
                    <a:pt x="18143" y="4255"/>
                    <a:pt x="21070" y="6186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 dirty="0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74" name="Shape 877"/>
            <p:cNvSpPr/>
            <p:nvPr/>
          </p:nvSpPr>
          <p:spPr>
            <a:xfrm>
              <a:off x="11282484" y="2681750"/>
              <a:ext cx="379455" cy="493175"/>
            </a:xfrm>
            <a:custGeom>
              <a:avLst/>
              <a:gdLst>
                <a:gd name="connsiteX0" fmla="*/ 570 w 18807"/>
                <a:gd name="connsiteY0" fmla="*/ 25985 h 25985"/>
                <a:gd name="connsiteX1" fmla="*/ 1242 w 18807"/>
                <a:gd name="connsiteY1" fmla="*/ 8898 h 25985"/>
                <a:gd name="connsiteX2" fmla="*/ 18807 w 18807"/>
                <a:gd name="connsiteY2" fmla="*/ 44 h 25985"/>
                <a:gd name="connsiteX0" fmla="*/ 0 w 18237"/>
                <a:gd name="connsiteY0" fmla="*/ 26086 h 26086"/>
                <a:gd name="connsiteX1" fmla="*/ 2017 w 18237"/>
                <a:gd name="connsiteY1" fmla="*/ 6038 h 26086"/>
                <a:gd name="connsiteX2" fmla="*/ 18237 w 18237"/>
                <a:gd name="connsiteY2" fmla="*/ 145 h 2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37" h="26086" extrusionOk="0">
                  <a:moveTo>
                    <a:pt x="0" y="26086"/>
                  </a:moveTo>
                  <a:cubicBezTo>
                    <a:pt x="182" y="21638"/>
                    <a:pt x="-429" y="9584"/>
                    <a:pt x="2017" y="6038"/>
                  </a:cubicBezTo>
                  <a:cubicBezTo>
                    <a:pt x="6156" y="36"/>
                    <a:pt x="11404" y="-326"/>
                    <a:pt x="18237" y="145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 dirty="0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75" name="Shape 878"/>
            <p:cNvSpPr/>
            <p:nvPr/>
          </p:nvSpPr>
          <p:spPr>
            <a:xfrm flipV="1">
              <a:off x="11432967" y="2901285"/>
              <a:ext cx="232118" cy="279571"/>
            </a:xfrm>
            <a:prstGeom prst="line">
              <a:avLst/>
            </a:pr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76" name="Shape 900"/>
            <p:cNvSpPr/>
            <p:nvPr/>
          </p:nvSpPr>
          <p:spPr>
            <a:xfrm>
              <a:off x="10468887" y="2696410"/>
              <a:ext cx="58772" cy="211304"/>
            </a:xfrm>
            <a:prstGeom prst="line">
              <a:avLst/>
            </a:pr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</p:grpSp>
      <p:sp>
        <p:nvSpPr>
          <p:cNvPr id="42" name="Shape 568"/>
          <p:cNvSpPr>
            <a:spLocks noChangeAspect="1"/>
          </p:cNvSpPr>
          <p:nvPr/>
        </p:nvSpPr>
        <p:spPr>
          <a:xfrm>
            <a:off x="1285247" y="2344415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43" name="Shape 568"/>
          <p:cNvSpPr>
            <a:spLocks noChangeAspect="1"/>
          </p:cNvSpPr>
          <p:nvPr/>
        </p:nvSpPr>
        <p:spPr>
          <a:xfrm>
            <a:off x="1364789" y="2357803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55" name="Shape 568"/>
          <p:cNvSpPr>
            <a:spLocks noChangeAspect="1"/>
          </p:cNvSpPr>
          <p:nvPr/>
        </p:nvSpPr>
        <p:spPr>
          <a:xfrm>
            <a:off x="1694810" y="2355946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52" name="Shape 568"/>
          <p:cNvSpPr>
            <a:spLocks noChangeAspect="1"/>
          </p:cNvSpPr>
          <p:nvPr/>
        </p:nvSpPr>
        <p:spPr>
          <a:xfrm>
            <a:off x="1776437" y="2376909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53" name="Shape 568"/>
          <p:cNvSpPr>
            <a:spLocks noChangeAspect="1"/>
          </p:cNvSpPr>
          <p:nvPr/>
        </p:nvSpPr>
        <p:spPr>
          <a:xfrm>
            <a:off x="1803001" y="2363854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54" name="Shape 568"/>
          <p:cNvSpPr>
            <a:spLocks noChangeAspect="1"/>
          </p:cNvSpPr>
          <p:nvPr/>
        </p:nvSpPr>
        <p:spPr>
          <a:xfrm>
            <a:off x="1795978" y="2397397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grpSp>
        <p:nvGrpSpPr>
          <p:cNvPr id="181" name="Group 180"/>
          <p:cNvGrpSpPr/>
          <p:nvPr/>
        </p:nvGrpSpPr>
        <p:grpSpPr>
          <a:xfrm>
            <a:off x="142644" y="2311010"/>
            <a:ext cx="1329445" cy="375660"/>
            <a:chOff x="5419678" y="2383500"/>
            <a:chExt cx="5027031" cy="1420481"/>
          </a:xfrm>
        </p:grpSpPr>
        <p:sp>
          <p:nvSpPr>
            <p:cNvPr id="178" name="Shape 872"/>
            <p:cNvSpPr/>
            <p:nvPr/>
          </p:nvSpPr>
          <p:spPr>
            <a:xfrm>
              <a:off x="5419678" y="2383500"/>
              <a:ext cx="4997098" cy="770089"/>
            </a:xfrm>
            <a:custGeom>
              <a:avLst/>
              <a:gdLst>
                <a:gd name="connsiteX0" fmla="*/ 0 w 41869"/>
                <a:gd name="connsiteY0" fmla="*/ 0 h 87091"/>
                <a:gd name="connsiteX1" fmla="*/ 20559 w 41869"/>
                <a:gd name="connsiteY1" fmla="*/ 74233 h 87091"/>
                <a:gd name="connsiteX2" fmla="*/ 25867 w 41869"/>
                <a:gd name="connsiteY2" fmla="*/ 69267 h 87091"/>
                <a:gd name="connsiteX3" fmla="*/ 34328 w 41869"/>
                <a:gd name="connsiteY3" fmla="*/ 86213 h 87091"/>
                <a:gd name="connsiteX4" fmla="*/ 41869 w 41869"/>
                <a:gd name="connsiteY4" fmla="*/ 69164 h 87091"/>
                <a:gd name="connsiteX0" fmla="*/ 0 w 41869"/>
                <a:gd name="connsiteY0" fmla="*/ 0 h 87091"/>
                <a:gd name="connsiteX1" fmla="*/ 16070 w 41869"/>
                <a:gd name="connsiteY1" fmla="*/ 45829 h 87091"/>
                <a:gd name="connsiteX2" fmla="*/ 25867 w 41869"/>
                <a:gd name="connsiteY2" fmla="*/ 69267 h 87091"/>
                <a:gd name="connsiteX3" fmla="*/ 34328 w 41869"/>
                <a:gd name="connsiteY3" fmla="*/ 86213 h 87091"/>
                <a:gd name="connsiteX4" fmla="*/ 41869 w 41869"/>
                <a:gd name="connsiteY4" fmla="*/ 69164 h 87091"/>
                <a:gd name="connsiteX0" fmla="*/ 0 w 41869"/>
                <a:gd name="connsiteY0" fmla="*/ 0 h 87091"/>
                <a:gd name="connsiteX1" fmla="*/ 16070 w 41869"/>
                <a:gd name="connsiteY1" fmla="*/ 45829 h 87091"/>
                <a:gd name="connsiteX2" fmla="*/ 25867 w 41869"/>
                <a:gd name="connsiteY2" fmla="*/ 69267 h 87091"/>
                <a:gd name="connsiteX3" fmla="*/ 34328 w 41869"/>
                <a:gd name="connsiteY3" fmla="*/ 86213 h 87091"/>
                <a:gd name="connsiteX4" fmla="*/ 41869 w 41869"/>
                <a:gd name="connsiteY4" fmla="*/ 69164 h 87091"/>
                <a:gd name="connsiteX0" fmla="*/ 0 w 41020"/>
                <a:gd name="connsiteY0" fmla="*/ 0 h 93458"/>
                <a:gd name="connsiteX1" fmla="*/ 15221 w 41020"/>
                <a:gd name="connsiteY1" fmla="*/ 52196 h 93458"/>
                <a:gd name="connsiteX2" fmla="*/ 25018 w 41020"/>
                <a:gd name="connsiteY2" fmla="*/ 75634 h 93458"/>
                <a:gd name="connsiteX3" fmla="*/ 33479 w 41020"/>
                <a:gd name="connsiteY3" fmla="*/ 92580 h 93458"/>
                <a:gd name="connsiteX4" fmla="*/ 41020 w 41020"/>
                <a:gd name="connsiteY4" fmla="*/ 75531 h 93458"/>
                <a:gd name="connsiteX0" fmla="*/ 398 w 41418"/>
                <a:gd name="connsiteY0" fmla="*/ 2284 h 95742"/>
                <a:gd name="connsiteX1" fmla="*/ 1411 w 41418"/>
                <a:gd name="connsiteY1" fmla="*/ 4405 h 95742"/>
                <a:gd name="connsiteX2" fmla="*/ 15619 w 41418"/>
                <a:gd name="connsiteY2" fmla="*/ 54480 h 95742"/>
                <a:gd name="connsiteX3" fmla="*/ 25416 w 41418"/>
                <a:gd name="connsiteY3" fmla="*/ 77918 h 95742"/>
                <a:gd name="connsiteX4" fmla="*/ 33877 w 41418"/>
                <a:gd name="connsiteY4" fmla="*/ 94864 h 95742"/>
                <a:gd name="connsiteX5" fmla="*/ 41418 w 41418"/>
                <a:gd name="connsiteY5" fmla="*/ 77815 h 95742"/>
                <a:gd name="connsiteX0" fmla="*/ 398 w 41418"/>
                <a:gd name="connsiteY0" fmla="*/ 2284 h 95742"/>
                <a:gd name="connsiteX1" fmla="*/ 1411 w 41418"/>
                <a:gd name="connsiteY1" fmla="*/ 4405 h 95742"/>
                <a:gd name="connsiteX2" fmla="*/ 15619 w 41418"/>
                <a:gd name="connsiteY2" fmla="*/ 54480 h 95742"/>
                <a:gd name="connsiteX3" fmla="*/ 25416 w 41418"/>
                <a:gd name="connsiteY3" fmla="*/ 77918 h 95742"/>
                <a:gd name="connsiteX4" fmla="*/ 33877 w 41418"/>
                <a:gd name="connsiteY4" fmla="*/ 94864 h 95742"/>
                <a:gd name="connsiteX5" fmla="*/ 41418 w 41418"/>
                <a:gd name="connsiteY5" fmla="*/ 77815 h 95742"/>
                <a:gd name="connsiteX0" fmla="*/ 398 w 41418"/>
                <a:gd name="connsiteY0" fmla="*/ 2284 h 95742"/>
                <a:gd name="connsiteX1" fmla="*/ 1411 w 41418"/>
                <a:gd name="connsiteY1" fmla="*/ 4405 h 95742"/>
                <a:gd name="connsiteX2" fmla="*/ 14543 w 41418"/>
                <a:gd name="connsiteY2" fmla="*/ 66007 h 95742"/>
                <a:gd name="connsiteX3" fmla="*/ 25416 w 41418"/>
                <a:gd name="connsiteY3" fmla="*/ 77918 h 95742"/>
                <a:gd name="connsiteX4" fmla="*/ 33877 w 41418"/>
                <a:gd name="connsiteY4" fmla="*/ 94864 h 95742"/>
                <a:gd name="connsiteX5" fmla="*/ 41418 w 41418"/>
                <a:gd name="connsiteY5" fmla="*/ 77815 h 9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18" h="95742" extrusionOk="0">
                  <a:moveTo>
                    <a:pt x="398" y="2284"/>
                  </a:moveTo>
                  <a:cubicBezTo>
                    <a:pt x="567" y="2637"/>
                    <a:pt x="-1126" y="-4294"/>
                    <a:pt x="1411" y="4405"/>
                  </a:cubicBezTo>
                  <a:cubicBezTo>
                    <a:pt x="5282" y="14014"/>
                    <a:pt x="10542" y="53755"/>
                    <a:pt x="14543" y="66007"/>
                  </a:cubicBezTo>
                  <a:cubicBezTo>
                    <a:pt x="18544" y="78259"/>
                    <a:pt x="22194" y="73109"/>
                    <a:pt x="25416" y="77918"/>
                  </a:cubicBezTo>
                  <a:cubicBezTo>
                    <a:pt x="28638" y="82727"/>
                    <a:pt x="31033" y="91254"/>
                    <a:pt x="33877" y="94864"/>
                  </a:cubicBezTo>
                  <a:cubicBezTo>
                    <a:pt x="36445" y="98124"/>
                    <a:pt x="39028" y="92283"/>
                    <a:pt x="41418" y="77815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79" name="Shape 874"/>
            <p:cNvSpPr/>
            <p:nvPr/>
          </p:nvSpPr>
          <p:spPr>
            <a:xfrm>
              <a:off x="9871084" y="2699775"/>
              <a:ext cx="549934" cy="351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221" extrusionOk="0">
                  <a:moveTo>
                    <a:pt x="498" y="0"/>
                  </a:moveTo>
                  <a:cubicBezTo>
                    <a:pt x="49" y="3778"/>
                    <a:pt x="-95" y="7592"/>
                    <a:pt x="61" y="11371"/>
                  </a:cubicBezTo>
                  <a:cubicBezTo>
                    <a:pt x="176" y="14144"/>
                    <a:pt x="498" y="17034"/>
                    <a:pt x="1804" y="18976"/>
                  </a:cubicBezTo>
                  <a:cubicBezTo>
                    <a:pt x="3569" y="21600"/>
                    <a:pt x="6190" y="21424"/>
                    <a:pt x="8589" y="20913"/>
                  </a:cubicBezTo>
                  <a:cubicBezTo>
                    <a:pt x="12988" y="19977"/>
                    <a:pt x="17314" y="18364"/>
                    <a:pt x="21505" y="16098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80" name="Shape 879"/>
            <p:cNvSpPr/>
            <p:nvPr/>
          </p:nvSpPr>
          <p:spPr>
            <a:xfrm>
              <a:off x="8768423" y="2978249"/>
              <a:ext cx="1678286" cy="825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70" y="19744"/>
                    <a:pt x="5545" y="18039"/>
                    <a:pt x="8324" y="16480"/>
                  </a:cubicBezTo>
                  <a:cubicBezTo>
                    <a:pt x="11352" y="14780"/>
                    <a:pt x="14470" y="13210"/>
                    <a:pt x="17138" y="9647"/>
                  </a:cubicBezTo>
                  <a:cubicBezTo>
                    <a:pt x="18978" y="7190"/>
                    <a:pt x="20506" y="3883"/>
                    <a:pt x="21600" y="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</p:grpSp>
      <p:sp>
        <p:nvSpPr>
          <p:cNvPr id="20" name="Shape 682"/>
          <p:cNvSpPr>
            <a:spLocks noChangeAspect="1"/>
          </p:cNvSpPr>
          <p:nvPr/>
        </p:nvSpPr>
        <p:spPr>
          <a:xfrm>
            <a:off x="1439084" y="2440796"/>
            <a:ext cx="89154" cy="89154"/>
          </a:xfrm>
          <a:prstGeom prst="ellipse">
            <a:avLst/>
          </a:prstGeom>
          <a:solidFill>
            <a:schemeClr val="tx1"/>
          </a:solidFill>
          <a:ln w="3175">
            <a:miter lim="400000"/>
          </a:ln>
        </p:spPr>
        <p:txBody>
          <a:bodyPr lIns="54988" tIns="54988" rIns="54988" bIns="54988" anchor="ctr"/>
          <a:lstStyle/>
          <a:p>
            <a:pPr defTabSz="742927">
              <a:spcBef>
                <a:spcPts val="406"/>
              </a:spcBef>
              <a:defRPr sz="4400" spc="220">
                <a:solidFill>
                  <a:srgbClr val="2BD69D">
                    <a:hueOff val="-1200000"/>
                    <a:satOff val="-30940"/>
                    <a:lumOff val="-49607"/>
                  </a:srgb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sz="3575" spc="179">
              <a:solidFill>
                <a:srgbClr val="2BD69D">
                  <a:hueOff val="-1200000"/>
                  <a:satOff val="-30940"/>
                  <a:lumOff val="-49607"/>
                </a:srgbClr>
              </a:solidFill>
              <a:latin typeface="Avenir Heavy"/>
              <a:sym typeface="Avenir Heavy"/>
            </a:endParaRPr>
          </a:p>
        </p:txBody>
      </p:sp>
      <p:grpSp>
        <p:nvGrpSpPr>
          <p:cNvPr id="187" name="Group 186"/>
          <p:cNvGrpSpPr/>
          <p:nvPr/>
        </p:nvGrpSpPr>
        <p:grpSpPr>
          <a:xfrm>
            <a:off x="145262" y="2162710"/>
            <a:ext cx="1170798" cy="528975"/>
            <a:chOff x="5889879" y="1944993"/>
            <a:chExt cx="3987646" cy="1801648"/>
          </a:xfrm>
        </p:grpSpPr>
        <p:sp>
          <p:nvSpPr>
            <p:cNvPr id="182" name="Shape 865"/>
            <p:cNvSpPr/>
            <p:nvPr/>
          </p:nvSpPr>
          <p:spPr>
            <a:xfrm>
              <a:off x="5976803" y="3174533"/>
              <a:ext cx="1363985" cy="407791"/>
            </a:xfrm>
            <a:custGeom>
              <a:avLst/>
              <a:gdLst>
                <a:gd name="connsiteX0" fmla="*/ 0 w 450643"/>
                <a:gd name="connsiteY0" fmla="*/ 0 h 123217"/>
                <a:gd name="connsiteX1" fmla="*/ 450643 w 450643"/>
                <a:gd name="connsiteY1" fmla="*/ 123217 h 123217"/>
                <a:gd name="connsiteX0" fmla="*/ 0 w 492892"/>
                <a:gd name="connsiteY0" fmla="*/ 0 h 147360"/>
                <a:gd name="connsiteX1" fmla="*/ 492892 w 492892"/>
                <a:gd name="connsiteY1" fmla="*/ 147360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2892" h="147360">
                  <a:moveTo>
                    <a:pt x="0" y="0"/>
                  </a:moveTo>
                  <a:cubicBezTo>
                    <a:pt x="150214" y="41072"/>
                    <a:pt x="342678" y="106288"/>
                    <a:pt x="492892" y="14736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 dirty="0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83" name="Shape 869"/>
            <p:cNvSpPr/>
            <p:nvPr/>
          </p:nvSpPr>
          <p:spPr>
            <a:xfrm>
              <a:off x="5889879" y="1944993"/>
              <a:ext cx="3388435" cy="318423"/>
            </a:xfrm>
            <a:custGeom>
              <a:avLst/>
              <a:gdLst>
                <a:gd name="connsiteX0" fmla="*/ 0 w 20980"/>
                <a:gd name="connsiteY0" fmla="*/ 2296 h 22009"/>
                <a:gd name="connsiteX1" fmla="*/ 4892 w 20980"/>
                <a:gd name="connsiteY1" fmla="*/ 2481 h 22009"/>
                <a:gd name="connsiteX2" fmla="*/ 6993 w 20980"/>
                <a:gd name="connsiteY2" fmla="*/ 5495 h 22009"/>
                <a:gd name="connsiteX3" fmla="*/ 13547 w 20980"/>
                <a:gd name="connsiteY3" fmla="*/ 8825 h 22009"/>
                <a:gd name="connsiteX4" fmla="*/ 20980 w 20980"/>
                <a:gd name="connsiteY4" fmla="*/ 22009 h 2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80" h="22009" extrusionOk="0">
                  <a:moveTo>
                    <a:pt x="0" y="2296"/>
                  </a:moveTo>
                  <a:cubicBezTo>
                    <a:pt x="1801" y="-2709"/>
                    <a:pt x="3727" y="1948"/>
                    <a:pt x="4892" y="2481"/>
                  </a:cubicBezTo>
                  <a:cubicBezTo>
                    <a:pt x="6057" y="3014"/>
                    <a:pt x="6292" y="4574"/>
                    <a:pt x="6993" y="5495"/>
                  </a:cubicBezTo>
                  <a:cubicBezTo>
                    <a:pt x="9167" y="8348"/>
                    <a:pt x="11363" y="7492"/>
                    <a:pt x="13547" y="8825"/>
                  </a:cubicBezTo>
                  <a:cubicBezTo>
                    <a:pt x="16059" y="10358"/>
                    <a:pt x="18550" y="14776"/>
                    <a:pt x="20980" y="22009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84" name="Shape 870"/>
            <p:cNvSpPr/>
            <p:nvPr/>
          </p:nvSpPr>
          <p:spPr>
            <a:xfrm>
              <a:off x="9266733" y="2260103"/>
              <a:ext cx="609237" cy="366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45" y="1457"/>
                    <a:pt x="6805" y="2938"/>
                    <a:pt x="10110" y="4456"/>
                  </a:cubicBezTo>
                  <a:cubicBezTo>
                    <a:pt x="13670" y="6092"/>
                    <a:pt x="17494" y="7941"/>
                    <a:pt x="19864" y="13116"/>
                  </a:cubicBezTo>
                  <a:cubicBezTo>
                    <a:pt x="20981" y="15555"/>
                    <a:pt x="21591" y="18535"/>
                    <a:pt x="21600" y="2160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85" name="Shape 880"/>
            <p:cNvSpPr/>
            <p:nvPr/>
          </p:nvSpPr>
          <p:spPr>
            <a:xfrm>
              <a:off x="6395699" y="2405235"/>
              <a:ext cx="3481826" cy="497880"/>
            </a:xfrm>
            <a:custGeom>
              <a:avLst/>
              <a:gdLst>
                <a:gd name="connsiteX0" fmla="*/ 0 w 20564"/>
                <a:gd name="connsiteY0" fmla="*/ 0 h 17730"/>
                <a:gd name="connsiteX1" fmla="*/ 5338 w 20564"/>
                <a:gd name="connsiteY1" fmla="*/ 12826 h 17730"/>
                <a:gd name="connsiteX2" fmla="*/ 8365 w 20564"/>
                <a:gd name="connsiteY2" fmla="*/ 15418 h 17730"/>
                <a:gd name="connsiteX3" fmla="*/ 9847 w 20564"/>
                <a:gd name="connsiteY3" fmla="*/ 16900 h 17730"/>
                <a:gd name="connsiteX4" fmla="*/ 14959 w 20564"/>
                <a:gd name="connsiteY4" fmla="*/ 16485 h 17730"/>
                <a:gd name="connsiteX5" fmla="*/ 20564 w 20564"/>
                <a:gd name="connsiteY5" fmla="*/ 9865 h 1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64" h="17730" extrusionOk="0">
                  <a:moveTo>
                    <a:pt x="0" y="0"/>
                  </a:moveTo>
                  <a:cubicBezTo>
                    <a:pt x="1907" y="8093"/>
                    <a:pt x="3944" y="10256"/>
                    <a:pt x="5338" y="12826"/>
                  </a:cubicBezTo>
                  <a:cubicBezTo>
                    <a:pt x="6732" y="15396"/>
                    <a:pt x="7359" y="14444"/>
                    <a:pt x="8365" y="15418"/>
                  </a:cubicBezTo>
                  <a:cubicBezTo>
                    <a:pt x="8859" y="15896"/>
                    <a:pt x="9351" y="16484"/>
                    <a:pt x="9847" y="16900"/>
                  </a:cubicBezTo>
                  <a:cubicBezTo>
                    <a:pt x="11548" y="18329"/>
                    <a:pt x="13266" y="17732"/>
                    <a:pt x="14959" y="16485"/>
                  </a:cubicBezTo>
                  <a:cubicBezTo>
                    <a:pt x="16845" y="15096"/>
                    <a:pt x="18718" y="12888"/>
                    <a:pt x="20564" y="9865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86" name="Shape 896"/>
            <p:cNvSpPr/>
            <p:nvPr/>
          </p:nvSpPr>
          <p:spPr>
            <a:xfrm>
              <a:off x="7322543" y="3577027"/>
              <a:ext cx="1393913" cy="169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88" extrusionOk="0">
                  <a:moveTo>
                    <a:pt x="0" y="0"/>
                  </a:moveTo>
                  <a:cubicBezTo>
                    <a:pt x="1713" y="4624"/>
                    <a:pt x="3465" y="8433"/>
                    <a:pt x="5245" y="11401"/>
                  </a:cubicBezTo>
                  <a:cubicBezTo>
                    <a:pt x="10613" y="20352"/>
                    <a:pt x="16167" y="21600"/>
                    <a:pt x="21600" y="15075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</p:grpSp>
      <p:sp>
        <p:nvSpPr>
          <p:cNvPr id="18" name="Shape 682"/>
          <p:cNvSpPr>
            <a:spLocks noChangeAspect="1"/>
          </p:cNvSpPr>
          <p:nvPr/>
        </p:nvSpPr>
        <p:spPr>
          <a:xfrm>
            <a:off x="227551" y="2227461"/>
            <a:ext cx="89154" cy="89154"/>
          </a:xfrm>
          <a:prstGeom prst="ellipse">
            <a:avLst/>
          </a:prstGeom>
          <a:solidFill>
            <a:schemeClr val="tx1"/>
          </a:solidFill>
          <a:ln w="3175">
            <a:miter lim="400000"/>
          </a:ln>
        </p:spPr>
        <p:txBody>
          <a:bodyPr lIns="54988" tIns="54988" rIns="54988" bIns="54988" anchor="ctr"/>
          <a:lstStyle/>
          <a:p>
            <a:pPr defTabSz="742927">
              <a:spcBef>
                <a:spcPts val="406"/>
              </a:spcBef>
              <a:defRPr sz="4400" spc="220">
                <a:solidFill>
                  <a:srgbClr val="2BD69D">
                    <a:hueOff val="-1200000"/>
                    <a:satOff val="-30940"/>
                    <a:lumOff val="-49607"/>
                  </a:srgb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sz="3575" spc="179">
              <a:solidFill>
                <a:srgbClr val="2BD69D">
                  <a:hueOff val="-1200000"/>
                  <a:satOff val="-30940"/>
                  <a:lumOff val="-49607"/>
                </a:srgbClr>
              </a:solidFill>
              <a:latin typeface="Avenir Heavy"/>
              <a:sym typeface="Avenir Heavy"/>
            </a:endParaRPr>
          </a:p>
        </p:txBody>
      </p:sp>
      <p:sp>
        <p:nvSpPr>
          <p:cNvPr id="34" name="Shape 568"/>
          <p:cNvSpPr>
            <a:spLocks noChangeAspect="1"/>
          </p:cNvSpPr>
          <p:nvPr/>
        </p:nvSpPr>
        <p:spPr>
          <a:xfrm>
            <a:off x="129037" y="2126110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35" name="Shape 568"/>
          <p:cNvSpPr>
            <a:spLocks noChangeAspect="1"/>
          </p:cNvSpPr>
          <p:nvPr/>
        </p:nvSpPr>
        <p:spPr>
          <a:xfrm>
            <a:off x="72176" y="2190313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37" name="Shape 568"/>
          <p:cNvSpPr>
            <a:spLocks noChangeAspect="1"/>
          </p:cNvSpPr>
          <p:nvPr/>
        </p:nvSpPr>
        <p:spPr>
          <a:xfrm>
            <a:off x="109324" y="2374126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-182623" y="2159924"/>
            <a:ext cx="344197" cy="99179"/>
            <a:chOff x="4285610" y="2139397"/>
            <a:chExt cx="1408623" cy="405888"/>
          </a:xfrm>
        </p:grpSpPr>
        <p:sp>
          <p:nvSpPr>
            <p:cNvPr id="195" name="Shape 822"/>
            <p:cNvSpPr/>
            <p:nvPr/>
          </p:nvSpPr>
          <p:spPr>
            <a:xfrm>
              <a:off x="4285610" y="2139397"/>
              <a:ext cx="1408623" cy="141119"/>
            </a:xfrm>
            <a:custGeom>
              <a:avLst/>
              <a:gdLst>
                <a:gd name="connsiteX0" fmla="*/ 0 w 10627"/>
                <a:gd name="connsiteY0" fmla="*/ 11080 h 11080"/>
                <a:gd name="connsiteX1" fmla="*/ 5314 w 10627"/>
                <a:gd name="connsiteY1" fmla="*/ 5649 h 11080"/>
                <a:gd name="connsiteX2" fmla="*/ 10627 w 10627"/>
                <a:gd name="connsiteY2" fmla="*/ 0 h 11080"/>
                <a:gd name="connsiteX0" fmla="*/ 0 w 5313"/>
                <a:gd name="connsiteY0" fmla="*/ 5649 h 5649"/>
                <a:gd name="connsiteX1" fmla="*/ 5313 w 5313"/>
                <a:gd name="connsiteY1" fmla="*/ 0 h 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13" h="5649" extrusionOk="0">
                  <a:moveTo>
                    <a:pt x="0" y="5649"/>
                  </a:moveTo>
                  <a:cubicBezTo>
                    <a:pt x="1772" y="3802"/>
                    <a:pt x="3542" y="1919"/>
                    <a:pt x="5313" y="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196" name="Shape 828"/>
            <p:cNvSpPr/>
            <p:nvPr/>
          </p:nvSpPr>
          <p:spPr>
            <a:xfrm>
              <a:off x="4467811" y="2415055"/>
              <a:ext cx="1103211" cy="130230"/>
            </a:xfrm>
            <a:custGeom>
              <a:avLst/>
              <a:gdLst>
                <a:gd name="connsiteX0" fmla="*/ 0 w 10585"/>
                <a:gd name="connsiteY0" fmla="*/ 11813 h 11813"/>
                <a:gd name="connsiteX1" fmla="*/ 10585 w 10585"/>
                <a:gd name="connsiteY1" fmla="*/ 0 h 11813"/>
                <a:gd name="connsiteX0" fmla="*/ 0 w 4177"/>
                <a:gd name="connsiteY0" fmla="*/ 4850 h 4850"/>
                <a:gd name="connsiteX1" fmla="*/ 4177 w 4177"/>
                <a:gd name="connsiteY1" fmla="*/ 0 h 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77" h="4850" extrusionOk="0">
                  <a:moveTo>
                    <a:pt x="0" y="4850"/>
                  </a:moveTo>
                  <a:cubicBezTo>
                    <a:pt x="3533" y="1302"/>
                    <a:pt x="653" y="4327"/>
                    <a:pt x="4177" y="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 dirty="0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</p:grpSp>
      <p:sp>
        <p:nvSpPr>
          <p:cNvPr id="200" name="Shape 817"/>
          <p:cNvSpPr/>
          <p:nvPr/>
        </p:nvSpPr>
        <p:spPr>
          <a:xfrm>
            <a:off x="-99246" y="2309813"/>
            <a:ext cx="166560" cy="65391"/>
          </a:xfrm>
          <a:custGeom>
            <a:avLst/>
            <a:gdLst>
              <a:gd name="connsiteX0" fmla="*/ 0 w 10379"/>
              <a:gd name="connsiteY0" fmla="*/ 7487 h 7487"/>
              <a:gd name="connsiteX1" fmla="*/ 10379 w 10379"/>
              <a:gd name="connsiteY1" fmla="*/ 0 h 7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79" h="7487" extrusionOk="0">
                <a:moveTo>
                  <a:pt x="0" y="7487"/>
                </a:moveTo>
                <a:cubicBezTo>
                  <a:pt x="3324" y="4332"/>
                  <a:pt x="6801" y="1825"/>
                  <a:pt x="10379" y="0"/>
                </a:cubicBezTo>
              </a:path>
            </a:pathLst>
          </a:custGeom>
          <a:noFill/>
          <a:ln w="12700" cap="flat">
            <a:solidFill>
              <a:schemeClr val="accent2"/>
            </a:solidFill>
            <a:prstDash val="solid"/>
            <a:miter lim="400000"/>
          </a:ln>
          <a:effectLst/>
        </p:spPr>
        <p:txBody>
          <a:bodyPr wrap="square" lIns="54988" tIns="54988" rIns="54988" bIns="54988" numCol="1" anchor="ctr">
            <a:noAutofit/>
          </a:bodyPr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201" name="Shape 824"/>
          <p:cNvSpPr/>
          <p:nvPr/>
        </p:nvSpPr>
        <p:spPr>
          <a:xfrm>
            <a:off x="-50409" y="2307602"/>
            <a:ext cx="120129" cy="30294"/>
          </a:xfrm>
          <a:custGeom>
            <a:avLst/>
            <a:gdLst>
              <a:gd name="connsiteX0" fmla="*/ 0 w 20015"/>
              <a:gd name="connsiteY0" fmla="*/ 20813 h 20813"/>
              <a:gd name="connsiteX1" fmla="*/ 3059 w 20015"/>
              <a:gd name="connsiteY1" fmla="*/ 20591 h 20813"/>
              <a:gd name="connsiteX2" fmla="*/ 8471 w 20015"/>
              <a:gd name="connsiteY2" fmla="*/ 10662 h 20813"/>
              <a:gd name="connsiteX3" fmla="*/ 14476 w 20015"/>
              <a:gd name="connsiteY3" fmla="*/ 3449 h 20813"/>
              <a:gd name="connsiteX4" fmla="*/ 20015 w 20015"/>
              <a:gd name="connsiteY4" fmla="*/ 0 h 20813"/>
              <a:gd name="connsiteX0" fmla="*/ 0 w 16956"/>
              <a:gd name="connsiteY0" fmla="*/ 20591 h 20591"/>
              <a:gd name="connsiteX1" fmla="*/ 5412 w 16956"/>
              <a:gd name="connsiteY1" fmla="*/ 10662 h 20591"/>
              <a:gd name="connsiteX2" fmla="*/ 11417 w 16956"/>
              <a:gd name="connsiteY2" fmla="*/ 3449 h 20591"/>
              <a:gd name="connsiteX3" fmla="*/ 16956 w 16956"/>
              <a:gd name="connsiteY3" fmla="*/ 0 h 20591"/>
              <a:gd name="connsiteX0" fmla="*/ 0 w 11544"/>
              <a:gd name="connsiteY0" fmla="*/ 10662 h 10662"/>
              <a:gd name="connsiteX1" fmla="*/ 6005 w 11544"/>
              <a:gd name="connsiteY1" fmla="*/ 3449 h 10662"/>
              <a:gd name="connsiteX2" fmla="*/ 11544 w 11544"/>
              <a:gd name="connsiteY2" fmla="*/ 0 h 10662"/>
              <a:gd name="connsiteX0" fmla="*/ 0 w 5539"/>
              <a:gd name="connsiteY0" fmla="*/ 3449 h 3449"/>
              <a:gd name="connsiteX1" fmla="*/ 5539 w 5539"/>
              <a:gd name="connsiteY1" fmla="*/ 0 h 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39" h="3449" extrusionOk="0">
                <a:moveTo>
                  <a:pt x="0" y="3449"/>
                </a:moveTo>
                <a:cubicBezTo>
                  <a:pt x="1789" y="1855"/>
                  <a:pt x="3644" y="696"/>
                  <a:pt x="5539" y="0"/>
                </a:cubicBezTo>
              </a:path>
            </a:pathLst>
          </a:custGeom>
          <a:ln w="12700">
            <a:solidFill>
              <a:schemeClr val="accent2"/>
            </a:solidFill>
            <a:miter lim="400000"/>
          </a:ln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17" name="Shape 744"/>
          <p:cNvSpPr>
            <a:spLocks noChangeAspect="1"/>
          </p:cNvSpPr>
          <p:nvPr/>
        </p:nvSpPr>
        <p:spPr>
          <a:xfrm>
            <a:off x="62811" y="2264608"/>
            <a:ext cx="89154" cy="89154"/>
          </a:xfrm>
          <a:prstGeom prst="ellipse">
            <a:avLst/>
          </a:prstGeom>
          <a:solidFill>
            <a:schemeClr val="tx1"/>
          </a:solidFill>
          <a:ln w="3175">
            <a:miter lim="400000"/>
          </a:ln>
        </p:spPr>
        <p:txBody>
          <a:bodyPr lIns="54988" tIns="54988" rIns="54988" bIns="54988" anchor="ctr"/>
          <a:lstStyle/>
          <a:p>
            <a:pPr defTabSz="742927">
              <a:spcBef>
                <a:spcPts val="406"/>
              </a:spcBef>
              <a:defRPr sz="4400" spc="220">
                <a:solidFill>
                  <a:srgbClr val="2BD69D">
                    <a:hueOff val="-1200000"/>
                    <a:satOff val="-30940"/>
                    <a:lumOff val="-49607"/>
                  </a:srgb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sz="3575" spc="179">
              <a:solidFill>
                <a:srgbClr val="2BD69D">
                  <a:hueOff val="-1200000"/>
                  <a:satOff val="-30940"/>
                  <a:lumOff val="-49607"/>
                </a:srgbClr>
              </a:solidFill>
              <a:latin typeface="Avenir Heavy"/>
              <a:sym typeface="Avenir Heavy"/>
            </a:endParaRPr>
          </a:p>
        </p:txBody>
      </p:sp>
      <p:sp>
        <p:nvSpPr>
          <p:cNvPr id="36" name="Shape 568"/>
          <p:cNvSpPr>
            <a:spLocks noChangeAspect="1"/>
          </p:cNvSpPr>
          <p:nvPr/>
        </p:nvSpPr>
        <p:spPr>
          <a:xfrm>
            <a:off x="114817" y="2274030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grpSp>
        <p:nvGrpSpPr>
          <p:cNvPr id="208" name="Group 207"/>
          <p:cNvGrpSpPr/>
          <p:nvPr/>
        </p:nvGrpSpPr>
        <p:grpSpPr>
          <a:xfrm>
            <a:off x="-403166" y="2425612"/>
            <a:ext cx="554407" cy="203712"/>
            <a:chOff x="2890090" y="2936035"/>
            <a:chExt cx="3059616" cy="1124229"/>
          </a:xfrm>
        </p:grpSpPr>
        <p:sp>
          <p:nvSpPr>
            <p:cNvPr id="205" name="Shape 814"/>
            <p:cNvSpPr/>
            <p:nvPr/>
          </p:nvSpPr>
          <p:spPr>
            <a:xfrm>
              <a:off x="3789138" y="3378105"/>
              <a:ext cx="2159115" cy="682159"/>
            </a:xfrm>
            <a:custGeom>
              <a:avLst/>
              <a:gdLst>
                <a:gd name="connsiteX0" fmla="*/ 0 w 10958"/>
                <a:gd name="connsiteY0" fmla="*/ 7586 h 7586"/>
                <a:gd name="connsiteX1" fmla="*/ 10958 w 10958"/>
                <a:gd name="connsiteY1" fmla="*/ 0 h 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58" h="7586" extrusionOk="0">
                  <a:moveTo>
                    <a:pt x="0" y="7586"/>
                  </a:moveTo>
                  <a:cubicBezTo>
                    <a:pt x="3509" y="4163"/>
                    <a:pt x="7185" y="1618"/>
                    <a:pt x="10958" y="0"/>
                  </a:cubicBez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54988" tIns="54988" rIns="54988" bIns="54988" numCol="1" anchor="ctr">
              <a:noAutofit/>
            </a:bodyPr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206" name="Shape 830"/>
            <p:cNvSpPr/>
            <p:nvPr/>
          </p:nvSpPr>
          <p:spPr>
            <a:xfrm>
              <a:off x="2890090" y="3116654"/>
              <a:ext cx="3059616" cy="255214"/>
            </a:xfrm>
            <a:custGeom>
              <a:avLst/>
              <a:gdLst>
                <a:gd name="connsiteX0" fmla="*/ 0 w 11024"/>
                <a:gd name="connsiteY0" fmla="*/ 27 h 19820"/>
                <a:gd name="connsiteX1" fmla="*/ 11024 w 11024"/>
                <a:gd name="connsiteY1" fmla="*/ 19820 h 1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24" h="19820" extrusionOk="0">
                  <a:moveTo>
                    <a:pt x="0" y="27"/>
                  </a:moveTo>
                  <a:cubicBezTo>
                    <a:pt x="3695" y="-480"/>
                    <a:pt x="7384" y="6144"/>
                    <a:pt x="11024" y="1982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207" name="Shape 832"/>
            <p:cNvSpPr/>
            <p:nvPr/>
          </p:nvSpPr>
          <p:spPr>
            <a:xfrm>
              <a:off x="2937391" y="2936035"/>
              <a:ext cx="2992877" cy="443235"/>
            </a:xfrm>
            <a:custGeom>
              <a:avLst/>
              <a:gdLst>
                <a:gd name="connsiteX0" fmla="*/ 0 w 10905"/>
                <a:gd name="connsiteY0" fmla="*/ 0 h 20426"/>
                <a:gd name="connsiteX1" fmla="*/ 10905 w 10905"/>
                <a:gd name="connsiteY1" fmla="*/ 20426 h 2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05" h="20426" extrusionOk="0">
                  <a:moveTo>
                    <a:pt x="0" y="0"/>
                  </a:moveTo>
                  <a:cubicBezTo>
                    <a:pt x="3687" y="1204"/>
                    <a:pt x="7349" y="8063"/>
                    <a:pt x="10905" y="20426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</p:grpSp>
      <p:sp>
        <p:nvSpPr>
          <p:cNvPr id="12" name="Shape 682"/>
          <p:cNvSpPr>
            <a:spLocks noChangeAspect="1"/>
          </p:cNvSpPr>
          <p:nvPr/>
        </p:nvSpPr>
        <p:spPr>
          <a:xfrm>
            <a:off x="121607" y="2457843"/>
            <a:ext cx="89154" cy="89154"/>
          </a:xfrm>
          <a:prstGeom prst="ellipse">
            <a:avLst/>
          </a:prstGeom>
          <a:solidFill>
            <a:schemeClr val="tx1"/>
          </a:solidFill>
          <a:ln w="3175">
            <a:miter lim="400000"/>
          </a:ln>
        </p:spPr>
        <p:txBody>
          <a:bodyPr lIns="54988" tIns="54988" rIns="54988" bIns="54988" anchor="ctr"/>
          <a:lstStyle/>
          <a:p>
            <a:pPr defTabSz="742927">
              <a:spcBef>
                <a:spcPts val="406"/>
              </a:spcBef>
              <a:defRPr sz="4400" spc="220">
                <a:solidFill>
                  <a:srgbClr val="2BD69D">
                    <a:hueOff val="-1200000"/>
                    <a:satOff val="-30940"/>
                    <a:lumOff val="-49607"/>
                  </a:srgb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sz="3575" spc="179">
              <a:solidFill>
                <a:srgbClr val="2BD69D">
                  <a:hueOff val="-1200000"/>
                  <a:satOff val="-30940"/>
                  <a:lumOff val="-49607"/>
                </a:srgbClr>
              </a:solidFill>
              <a:latin typeface="Avenir Heavy"/>
              <a:sym typeface="Avenir Heavy"/>
            </a:endParaRPr>
          </a:p>
        </p:txBody>
      </p:sp>
      <p:grpSp>
        <p:nvGrpSpPr>
          <p:cNvPr id="212" name="Group 211"/>
          <p:cNvGrpSpPr/>
          <p:nvPr/>
        </p:nvGrpSpPr>
        <p:grpSpPr>
          <a:xfrm rot="504495">
            <a:off x="1314406" y="2216732"/>
            <a:ext cx="537945" cy="200927"/>
            <a:chOff x="9789698" y="2151100"/>
            <a:chExt cx="1911765" cy="714059"/>
          </a:xfrm>
        </p:grpSpPr>
        <p:sp>
          <p:nvSpPr>
            <p:cNvPr id="209" name="Shape 875"/>
            <p:cNvSpPr/>
            <p:nvPr/>
          </p:nvSpPr>
          <p:spPr>
            <a:xfrm>
              <a:off x="9789698" y="2151100"/>
              <a:ext cx="1709513" cy="714059"/>
            </a:xfrm>
            <a:custGeom>
              <a:avLst/>
              <a:gdLst>
                <a:gd name="connsiteX0" fmla="*/ 0 w 23084"/>
                <a:gd name="connsiteY0" fmla="*/ 27799 h 27799"/>
                <a:gd name="connsiteX1" fmla="*/ 5855 w 23084"/>
                <a:gd name="connsiteY1" fmla="*/ 15387 h 27799"/>
                <a:gd name="connsiteX2" fmla="*/ 14155 w 23084"/>
                <a:gd name="connsiteY2" fmla="*/ 8571 h 27799"/>
                <a:gd name="connsiteX3" fmla="*/ 16143 w 23084"/>
                <a:gd name="connsiteY3" fmla="*/ 5178 h 27799"/>
                <a:gd name="connsiteX4" fmla="*/ 18272 w 23084"/>
                <a:gd name="connsiteY4" fmla="*/ 2596 h 27799"/>
                <a:gd name="connsiteX5" fmla="*/ 23084 w 23084"/>
                <a:gd name="connsiteY5" fmla="*/ 0 h 27799"/>
                <a:gd name="connsiteX0" fmla="*/ 0 w 23084"/>
                <a:gd name="connsiteY0" fmla="*/ 27799 h 27799"/>
                <a:gd name="connsiteX1" fmla="*/ 7171 w 23084"/>
                <a:gd name="connsiteY1" fmla="*/ 15940 h 27799"/>
                <a:gd name="connsiteX2" fmla="*/ 14155 w 23084"/>
                <a:gd name="connsiteY2" fmla="*/ 8571 h 27799"/>
                <a:gd name="connsiteX3" fmla="*/ 16143 w 23084"/>
                <a:gd name="connsiteY3" fmla="*/ 5178 h 27799"/>
                <a:gd name="connsiteX4" fmla="*/ 18272 w 23084"/>
                <a:gd name="connsiteY4" fmla="*/ 2596 h 27799"/>
                <a:gd name="connsiteX5" fmla="*/ 23084 w 23084"/>
                <a:gd name="connsiteY5" fmla="*/ 0 h 2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84" h="27799" extrusionOk="0">
                  <a:moveTo>
                    <a:pt x="0" y="27799"/>
                  </a:moveTo>
                  <a:cubicBezTo>
                    <a:pt x="1409" y="25456"/>
                    <a:pt x="4812" y="19145"/>
                    <a:pt x="7171" y="15940"/>
                  </a:cubicBezTo>
                  <a:cubicBezTo>
                    <a:pt x="9530" y="12735"/>
                    <a:pt x="11307" y="9914"/>
                    <a:pt x="14155" y="8571"/>
                  </a:cubicBezTo>
                  <a:cubicBezTo>
                    <a:pt x="14790" y="7311"/>
                    <a:pt x="15454" y="6178"/>
                    <a:pt x="16143" y="5178"/>
                  </a:cubicBezTo>
                  <a:cubicBezTo>
                    <a:pt x="16831" y="4179"/>
                    <a:pt x="17543" y="3316"/>
                    <a:pt x="18272" y="2596"/>
                  </a:cubicBezTo>
                  <a:cubicBezTo>
                    <a:pt x="19824" y="1064"/>
                    <a:pt x="21445" y="190"/>
                    <a:pt x="23084" y="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210" name="Shape 876"/>
            <p:cNvSpPr/>
            <p:nvPr/>
          </p:nvSpPr>
          <p:spPr>
            <a:xfrm>
              <a:off x="10896665" y="2204971"/>
              <a:ext cx="589493" cy="186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227" y="21053"/>
                    <a:pt x="8406" y="18546"/>
                    <a:pt x="12402" y="14159"/>
                  </a:cubicBezTo>
                  <a:cubicBezTo>
                    <a:pt x="15635" y="10610"/>
                    <a:pt x="18723" y="5856"/>
                    <a:pt x="21600" y="0"/>
                  </a:cubicBez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  <p:sp>
          <p:nvSpPr>
            <p:cNvPr id="211" name="Shape 902"/>
            <p:cNvSpPr/>
            <p:nvPr/>
          </p:nvSpPr>
          <p:spPr>
            <a:xfrm>
              <a:off x="11534609" y="2239168"/>
              <a:ext cx="166854" cy="386987"/>
            </a:xfrm>
            <a:prstGeom prst="line">
              <a:avLst/>
            </a:prstGeom>
            <a:ln w="12700">
              <a:solidFill>
                <a:schemeClr val="accent2"/>
              </a:solidFill>
              <a:miter lim="400000"/>
            </a:ln>
          </p:spPr>
          <p:txBody>
            <a:bodyPr lIns="54988" tIns="54988" rIns="54988" bIns="54988" anchor="ctr"/>
            <a:lstStyle/>
            <a:p>
              <a:pPr defTabSz="742927">
                <a:defRPr sz="3600">
                  <a:latin typeface="+mn-lt"/>
                  <a:ea typeface="+mn-ea"/>
                  <a:cs typeface="+mn-cs"/>
                  <a:sym typeface="Helvetica Light"/>
                </a:defRPr>
              </a:pPr>
              <a:endParaRPr sz="2925">
                <a:solidFill>
                  <a:prstClr val="white"/>
                </a:solidFill>
                <a:latin typeface="Avenir LT Std 65 Medium"/>
                <a:sym typeface="Helvetica Light"/>
              </a:endParaRPr>
            </a:p>
          </p:txBody>
        </p:sp>
      </p:grpSp>
      <p:sp>
        <p:nvSpPr>
          <p:cNvPr id="21" name="Shape 682"/>
          <p:cNvSpPr>
            <a:spLocks noChangeAspect="1"/>
          </p:cNvSpPr>
          <p:nvPr/>
        </p:nvSpPr>
        <p:spPr>
          <a:xfrm>
            <a:off x="1769008" y="2200405"/>
            <a:ext cx="89154" cy="89154"/>
          </a:xfrm>
          <a:prstGeom prst="ellipse">
            <a:avLst/>
          </a:prstGeom>
          <a:solidFill>
            <a:schemeClr val="tx1"/>
          </a:solidFill>
          <a:ln w="3175">
            <a:miter lim="400000"/>
          </a:ln>
        </p:spPr>
        <p:txBody>
          <a:bodyPr lIns="54988" tIns="54988" rIns="54988" bIns="54988" anchor="ctr"/>
          <a:lstStyle/>
          <a:p>
            <a:pPr defTabSz="742927">
              <a:spcBef>
                <a:spcPts val="406"/>
              </a:spcBef>
              <a:defRPr sz="4400" spc="220">
                <a:solidFill>
                  <a:srgbClr val="2BD69D">
                    <a:hueOff val="-1200000"/>
                    <a:satOff val="-30940"/>
                    <a:lumOff val="-49607"/>
                  </a:srgb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sz="3575" spc="179">
              <a:solidFill>
                <a:srgbClr val="2BD69D">
                  <a:hueOff val="-1200000"/>
                  <a:satOff val="-30940"/>
                  <a:lumOff val="-49607"/>
                </a:srgbClr>
              </a:solidFill>
              <a:latin typeface="Avenir Heavy"/>
              <a:sym typeface="Avenir Heavy"/>
            </a:endParaRPr>
          </a:p>
        </p:txBody>
      </p:sp>
      <p:sp>
        <p:nvSpPr>
          <p:cNvPr id="44" name="Shape 568"/>
          <p:cNvSpPr>
            <a:spLocks noChangeAspect="1"/>
          </p:cNvSpPr>
          <p:nvPr/>
        </p:nvSpPr>
        <p:spPr>
          <a:xfrm>
            <a:off x="1572697" y="2248740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19" name="Shape 682"/>
          <p:cNvSpPr>
            <a:spLocks noChangeAspect="1"/>
          </p:cNvSpPr>
          <p:nvPr/>
        </p:nvSpPr>
        <p:spPr>
          <a:xfrm>
            <a:off x="1694713" y="2502420"/>
            <a:ext cx="89154" cy="89154"/>
          </a:xfrm>
          <a:prstGeom prst="ellipse">
            <a:avLst/>
          </a:prstGeom>
          <a:solidFill>
            <a:schemeClr val="tx1"/>
          </a:solidFill>
          <a:ln w="3175">
            <a:miter lim="400000"/>
          </a:ln>
        </p:spPr>
        <p:txBody>
          <a:bodyPr lIns="54988" tIns="54988" rIns="54988" bIns="54988" anchor="ctr"/>
          <a:lstStyle/>
          <a:p>
            <a:pPr defTabSz="742927">
              <a:spcBef>
                <a:spcPts val="406"/>
              </a:spcBef>
              <a:defRPr sz="4400" spc="220">
                <a:solidFill>
                  <a:srgbClr val="2BD69D">
                    <a:hueOff val="-1200000"/>
                    <a:satOff val="-30940"/>
                    <a:lumOff val="-49607"/>
                  </a:srgb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sz="3575" spc="179">
              <a:solidFill>
                <a:srgbClr val="2BD69D">
                  <a:hueOff val="-1200000"/>
                  <a:satOff val="-30940"/>
                  <a:lumOff val="-49607"/>
                </a:srgbClr>
              </a:solidFill>
              <a:latin typeface="Avenir Heavy"/>
              <a:sym typeface="Avenir Heavy"/>
            </a:endParaRPr>
          </a:p>
        </p:txBody>
      </p:sp>
      <p:sp>
        <p:nvSpPr>
          <p:cNvPr id="50" name="Shape 568"/>
          <p:cNvSpPr>
            <a:spLocks noChangeAspect="1"/>
          </p:cNvSpPr>
          <p:nvPr/>
        </p:nvSpPr>
        <p:spPr>
          <a:xfrm>
            <a:off x="1694713" y="2539567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51" name="Shape 568"/>
          <p:cNvSpPr>
            <a:spLocks noChangeAspect="1"/>
          </p:cNvSpPr>
          <p:nvPr/>
        </p:nvSpPr>
        <p:spPr>
          <a:xfrm>
            <a:off x="1667716" y="2517279"/>
            <a:ext cx="74295" cy="74295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  <a:effectLst>
            <a:outerShdw blurRad="63500" dist="25400" dir="5400000" rotWithShape="0">
              <a:schemeClr val="accent6">
                <a:hueOff val="-10800000"/>
                <a:satOff val="-98529"/>
                <a:lumOff val="-99999"/>
                <a:alpha val="50000"/>
              </a:schemeClr>
            </a:outerShdw>
          </a:effectLst>
        </p:spPr>
        <p:txBody>
          <a:bodyPr lIns="54988" tIns="54988" rIns="54988" bIns="54988" anchor="ctr"/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215" name="Shape 543"/>
          <p:cNvSpPr/>
          <p:nvPr/>
        </p:nvSpPr>
        <p:spPr>
          <a:xfrm>
            <a:off x="3588033" y="4107276"/>
            <a:ext cx="5503787" cy="1582173"/>
          </a:xfrm>
          <a:prstGeom prst="rect">
            <a:avLst/>
          </a:prstGeom>
          <a:solidFill>
            <a:schemeClr val="accent6">
              <a:hueOff val="-10800000"/>
              <a:satOff val="-98529"/>
              <a:lumOff val="-99999"/>
              <a:alpha val="72489"/>
            </a:schemeClr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</p:spPr>
        <p:txBody>
          <a:bodyPr wrap="square" lIns="54988" tIns="54988" rIns="54988" bIns="54988" numCol="1" anchor="ctr">
            <a:noAutofit/>
          </a:bodyPr>
          <a:lstStyle/>
          <a:p>
            <a:pPr defTabSz="742927">
              <a:defRPr sz="3600">
                <a:latin typeface="+mn-lt"/>
                <a:ea typeface="+mn-ea"/>
                <a:cs typeface="+mn-cs"/>
                <a:sym typeface="Helvetica Light"/>
              </a:defRPr>
            </a:pPr>
            <a:endParaRPr sz="2925">
              <a:solidFill>
                <a:prstClr val="white"/>
              </a:solidFill>
              <a:latin typeface="Avenir LT Std 65 Medium"/>
              <a:sym typeface="Helvetica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3631482" y="4089899"/>
            <a:ext cx="5433848" cy="1472967"/>
          </a:xfrm>
          <a:prstGeom prst="rect">
            <a:avLst/>
          </a:prstGeom>
          <a:noFill/>
        </p:spPr>
        <p:txBody>
          <a:bodyPr wrap="square" lIns="148590" tIns="118872" rtlCol="0">
            <a:spAutoFit/>
          </a:bodyPr>
          <a:lstStyle/>
          <a:p>
            <a:pPr defTabSz="742927">
              <a:spcAft>
                <a:spcPts val="487"/>
              </a:spcAft>
            </a:pPr>
            <a:r>
              <a:rPr lang="en-US" sz="1950" dirty="0">
                <a:gradFill>
                  <a:gsLst>
                    <a:gs pos="100000">
                      <a:prstClr val="white"/>
                    </a:gs>
                    <a:gs pos="0">
                      <a:prstClr val="white"/>
                    </a:gs>
                  </a:gsLst>
                  <a:lin ang="5400000" scaled="1"/>
                </a:gradFill>
              </a:rPr>
              <a:t>2016 </a:t>
            </a:r>
            <a:r>
              <a:rPr lang="en-US" sz="1950" dirty="0">
                <a:gradFill>
                  <a:gsLst>
                    <a:gs pos="100000">
                      <a:prstClr val="white"/>
                    </a:gs>
                    <a:gs pos="0">
                      <a:prstClr val="white"/>
                    </a:gs>
                  </a:gsLst>
                  <a:lin ang="5400000" scaled="1"/>
                </a:gradFill>
                <a:latin typeface="Avenir LT Std 65 Medium"/>
              </a:rPr>
              <a:t>AWS Global Private Backbone Network</a:t>
            </a:r>
            <a:endParaRPr lang="en-US" sz="2112" dirty="0">
              <a:gradFill>
                <a:gsLst>
                  <a:gs pos="100000">
                    <a:prstClr val="white"/>
                  </a:gs>
                  <a:gs pos="0">
                    <a:prstClr val="white"/>
                  </a:gs>
                </a:gsLst>
                <a:lin ang="5400000" scaled="1"/>
              </a:gradFill>
              <a:latin typeface="Avenir LT Std 65 Medium"/>
            </a:endParaRPr>
          </a:p>
          <a:p>
            <a:pPr marL="326321" indent="-177993" defTabSz="742927">
              <a:spcBef>
                <a:spcPts val="487"/>
              </a:spcBef>
              <a:buFont typeface="Arial" panose="020B0604020202020204" pitchFamily="34" charset="0"/>
              <a:buChar char="•"/>
            </a:pPr>
            <a:r>
              <a:rPr lang="en-US" sz="1625" dirty="0">
                <a:gradFill>
                  <a:gsLst>
                    <a:gs pos="100000">
                      <a:prstClr val="white"/>
                    </a:gs>
                    <a:gs pos="0">
                      <a:prstClr val="white"/>
                    </a:gs>
                  </a:gsLst>
                  <a:lin ang="5400000" scaled="1"/>
                </a:gradFill>
                <a:latin typeface="Avenir LT Std 65 Medium"/>
              </a:rPr>
              <a:t>Improved latency, packet loss, &amp; overall quality</a:t>
            </a:r>
          </a:p>
          <a:p>
            <a:pPr marL="326321" indent="-177993" defTabSz="742927">
              <a:spcBef>
                <a:spcPts val="487"/>
              </a:spcBef>
              <a:buFont typeface="Arial" panose="020B0604020202020204" pitchFamily="34" charset="0"/>
              <a:buChar char="•"/>
            </a:pPr>
            <a:r>
              <a:rPr lang="en-US" sz="1625" dirty="0">
                <a:gradFill>
                  <a:gsLst>
                    <a:gs pos="100000">
                      <a:prstClr val="white"/>
                    </a:gs>
                    <a:gs pos="0">
                      <a:prstClr val="white"/>
                    </a:gs>
                  </a:gsLst>
                  <a:lin ang="5400000" scaled="1"/>
                </a:gradFill>
              </a:rPr>
              <a:t>Redundant 100GbE network circles the globe</a:t>
            </a:r>
            <a:endParaRPr lang="en-US" sz="1625" dirty="0">
              <a:gradFill>
                <a:gsLst>
                  <a:gs pos="100000">
                    <a:prstClr val="white"/>
                  </a:gs>
                  <a:gs pos="0">
                    <a:prstClr val="white"/>
                  </a:gs>
                </a:gsLst>
                <a:lin ang="5400000" scaled="1"/>
              </a:gradFill>
              <a:latin typeface="Avenir LT Std 65 Medium"/>
            </a:endParaRPr>
          </a:p>
          <a:p>
            <a:pPr marL="326321" indent="-177993" defTabSz="742927">
              <a:spcBef>
                <a:spcPts val="487"/>
              </a:spcBef>
              <a:buFont typeface="Arial" panose="020B0604020202020204" pitchFamily="34" charset="0"/>
              <a:buChar char="•"/>
            </a:pPr>
            <a:r>
              <a:rPr lang="en-US" sz="1625" dirty="0">
                <a:gradFill>
                  <a:gsLst>
                    <a:gs pos="100000">
                      <a:prstClr val="white"/>
                    </a:gs>
                    <a:gs pos="0">
                      <a:prstClr val="white"/>
                    </a:gs>
                  </a:gsLst>
                  <a:lin ang="5400000" scaled="1"/>
                </a:gradFill>
                <a:latin typeface="Avenir LT Std 65 Medium"/>
              </a:rPr>
              <a:t>Keep expanding coverage and capacity</a:t>
            </a:r>
          </a:p>
        </p:txBody>
      </p:sp>
    </p:spTree>
    <p:extLst>
      <p:ext uri="{BB962C8B-B14F-4D97-AF65-F5344CB8AC3E}">
        <p14:creationId xmlns:p14="http://schemas.microsoft.com/office/powerpoint/2010/main" val="148025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 animBg="1"/>
      <p:bldP spid="92" grpId="0" animBg="1"/>
      <p:bldP spid="94" grpId="0" animBg="1"/>
      <p:bldP spid="95" grpId="0" animBg="1"/>
      <p:bldP spid="96" grpId="0" animBg="1"/>
      <p:bldP spid="102" grpId="0" animBg="1"/>
      <p:bldP spid="103" grpId="0" animBg="1"/>
      <p:bldP spid="104" grpId="0" animBg="1"/>
      <p:bldP spid="107" grpId="0" animBg="1"/>
      <p:bldP spid="108" grpId="0" animBg="1"/>
      <p:bldP spid="132" grpId="0" animBg="1"/>
      <p:bldP spid="133" grpId="0" animBg="1"/>
      <p:bldP spid="134" grpId="0" animBg="1"/>
      <p:bldP spid="168" grpId="0" animBg="1"/>
      <p:bldP spid="169" grpId="0" animBg="1"/>
      <p:bldP spid="170" grpId="0" animBg="1"/>
      <p:bldP spid="171" grpId="0" animBg="1"/>
      <p:bldP spid="200" grpId="0" animBg="1"/>
      <p:bldP spid="201" grpId="0" animBg="1"/>
      <p:bldP spid="215" grpId="0" animBg="1"/>
      <p:bldP spid="2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83292" y="1775060"/>
            <a:ext cx="3472481" cy="31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27">
              <a:defRPr/>
            </a:pPr>
            <a:r>
              <a:rPr lang="ko-KR" altLang="en-US" sz="1462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한국</a:t>
            </a:r>
            <a:r>
              <a:rPr lang="en-US" altLang="ko-KR" sz="1462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462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CDN </a:t>
            </a:r>
            <a:r>
              <a:rPr lang="ko-KR" altLang="en-US" sz="1462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시장</a:t>
            </a:r>
            <a:r>
              <a:rPr lang="en-US" altLang="ko-KR" sz="1462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(2017</a:t>
            </a:r>
            <a:r>
              <a:rPr lang="ko-KR" altLang="en-US" sz="1462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년 기준</a:t>
            </a:r>
            <a:r>
              <a:rPr lang="en-US" altLang="ko-KR" sz="1462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lang="ko-KR" altLang="en-US" sz="1462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492339"/>
              </p:ext>
            </p:extLst>
          </p:nvPr>
        </p:nvGraphicFramePr>
        <p:xfrm>
          <a:off x="6042609" y="2214639"/>
          <a:ext cx="3291797" cy="2709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40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13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686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1438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Ranking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Technology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Domains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Market Share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456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1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hlinkClick r:id="rId2"/>
                        </a:rPr>
                        <a:t>Akamai</a:t>
                      </a:r>
                      <a:endParaRPr lang="en-US" sz="90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782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31.47%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456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2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hlinkClick r:id="rId3"/>
                        </a:rPr>
                        <a:t>Amazon CloudFront</a:t>
                      </a:r>
                      <a:endParaRPr lang="en-US" sz="90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760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30.58%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456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3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hlinkClick r:id="rId4"/>
                        </a:rPr>
                        <a:t>Incapsula</a:t>
                      </a:r>
                      <a:endParaRPr lang="en-US" sz="90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245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9.86%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456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4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hlinkClick r:id="rId5"/>
                        </a:rPr>
                        <a:t>RawGit</a:t>
                      </a:r>
                      <a:endParaRPr lang="en-US" sz="90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176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7.08%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456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5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hlinkClick r:id="rId6"/>
                        </a:rPr>
                        <a:t>CloudFlare CDN</a:t>
                      </a:r>
                      <a:endParaRPr lang="en-US" sz="90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135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5.43%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43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6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hlinkClick r:id="rId7"/>
                        </a:rPr>
                        <a:t>CDNetworks</a:t>
                      </a:r>
                      <a:endParaRPr 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131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5.27%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43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7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hlinkClick r:id="rId8"/>
                        </a:rPr>
                        <a:t>KeyCDN</a:t>
                      </a:r>
                      <a:endParaRPr lang="en-US" sz="90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74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2.98%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43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8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hlinkClick r:id="rId9"/>
                        </a:rPr>
                        <a:t>Amazon S3</a:t>
                      </a:r>
                      <a:endParaRPr lang="en-US" sz="90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29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1.17%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43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9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hlinkClick r:id="rId10"/>
                        </a:rPr>
                        <a:t>MaxCDN</a:t>
                      </a:r>
                      <a:endParaRPr lang="en-US" sz="90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26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1.05%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143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10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hlinkClick r:id="rId11"/>
                        </a:rPr>
                        <a:t>Fastly CDN</a:t>
                      </a:r>
                      <a:endParaRPr lang="en-US" sz="90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19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0.76%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9238" y="2214639"/>
            <a:ext cx="5260566" cy="26770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238" y="5663843"/>
            <a:ext cx="4969630" cy="26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27">
              <a:defRPr/>
            </a:pPr>
            <a:r>
              <a:rPr lang="ko-KR" altLang="en-US" sz="1137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출처</a:t>
            </a:r>
            <a:r>
              <a:rPr lang="en-US" altLang="ko-KR" sz="1137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: 2017</a:t>
            </a:r>
            <a:r>
              <a:rPr lang="ko-KR" altLang="en-US" sz="1137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년 </a:t>
            </a:r>
            <a:r>
              <a:rPr lang="en-US" altLang="ko-KR" sz="1137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Datanyze</a:t>
            </a:r>
            <a:r>
              <a:rPr lang="en-US" altLang="ko-KR" sz="1137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https://www.datanyze.com/market-share/cdn/ </a:t>
            </a:r>
            <a:r>
              <a:rPr lang="ko-KR" altLang="en-US" sz="1137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0675" y="188913"/>
            <a:ext cx="8992887" cy="468312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altLang="ko-KR" b="1" dirty="0" smtClean="0">
                <a:latin typeface="+mn-ea"/>
              </a:rPr>
              <a:t>II. Amazon </a:t>
            </a:r>
            <a:r>
              <a:rPr lang="en-US" altLang="ko-KR" b="1" dirty="0" err="1" smtClean="0">
                <a:latin typeface="+mn-ea"/>
              </a:rPr>
              <a:t>CloudFront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▷ </a:t>
            </a:r>
            <a:r>
              <a:rPr lang="ko-KR" altLang="en-US" sz="1600" b="1">
                <a:latin typeface="+mn-ea"/>
              </a:rPr>
              <a:t>한국 시장분석 </a:t>
            </a:r>
            <a:r>
              <a:rPr lang="en-US" altLang="ko-KR" sz="1600" b="1" dirty="0">
                <a:latin typeface="+mn-ea"/>
              </a:rPr>
              <a:t>(Content Delivery Network) </a:t>
            </a:r>
          </a:p>
        </p:txBody>
      </p:sp>
    </p:spTree>
    <p:extLst>
      <p:ext uri="{BB962C8B-B14F-4D97-AF65-F5344CB8AC3E}">
        <p14:creationId xmlns:p14="http://schemas.microsoft.com/office/powerpoint/2010/main" val="139628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accel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テキスト ボックス 63"/>
          <p:cNvSpPr txBox="1"/>
          <p:nvPr/>
        </p:nvSpPr>
        <p:spPr>
          <a:xfrm>
            <a:off x="518673" y="1138767"/>
            <a:ext cx="8815827" cy="2326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1" lang="en-US" altLang="ko-KR" sz="1517" dirty="0">
                <a:latin typeface="+mn-ea"/>
                <a:cs typeface="Meiryo UI" panose="020B0604030504040204" pitchFamily="50" charset="-128"/>
              </a:rPr>
              <a:t>AWS CloudFront</a:t>
            </a:r>
            <a:r>
              <a:rPr kumimoji="1" lang="ko-KR" altLang="en-US" sz="1517" dirty="0">
                <a:latin typeface="+mn-ea"/>
                <a:cs typeface="Meiryo UI" panose="020B0604030504040204" pitchFamily="50" charset="-128"/>
              </a:rPr>
              <a:t>의 </a:t>
            </a:r>
            <a:r>
              <a:rPr kumimoji="1" lang="en-US" altLang="ko-KR" sz="1517" dirty="0">
                <a:latin typeface="+mn-ea"/>
                <a:cs typeface="Meiryo UI" panose="020B0604030504040204" pitchFamily="50" charset="-128"/>
              </a:rPr>
              <a:t>Edge Locations</a:t>
            </a:r>
            <a:r>
              <a:rPr kumimoji="1" lang="ko-KR" altLang="en-US" sz="1517" dirty="0">
                <a:latin typeface="+mn-ea"/>
                <a:cs typeface="Meiryo UI" panose="020B0604030504040204" pitchFamily="50" charset="-128"/>
              </a:rPr>
              <a:t>은 전세계 네트워크에 전략적으로 분산되어있는 대규모 네트워크 및 서버 용량 을 갖춘 </a:t>
            </a:r>
            <a:r>
              <a:rPr kumimoji="1" lang="en-US" altLang="ko-KR" sz="1517" dirty="0">
                <a:latin typeface="+mn-ea"/>
                <a:cs typeface="Meiryo UI" panose="020B0604030504040204" pitchFamily="50" charset="-128"/>
              </a:rPr>
              <a:t>"</a:t>
            </a:r>
            <a:r>
              <a:rPr kumimoji="1" lang="ko-KR" altLang="en-US" sz="1517" dirty="0">
                <a:latin typeface="+mn-ea"/>
                <a:cs typeface="Meiryo UI" panose="020B0604030504040204" pitchFamily="50" charset="-128"/>
              </a:rPr>
              <a:t>수퍼 </a:t>
            </a:r>
            <a:r>
              <a:rPr kumimoji="1" lang="en-US" altLang="ko-KR" sz="1517" dirty="0">
                <a:latin typeface="+mn-ea"/>
                <a:cs typeface="Meiryo UI" panose="020B0604030504040204" pitchFamily="50" charset="-128"/>
              </a:rPr>
              <a:t>POP" </a:t>
            </a:r>
            <a:r>
              <a:rPr kumimoji="1" lang="ko-KR" altLang="en-US" sz="1517" dirty="0">
                <a:latin typeface="+mn-ea"/>
                <a:cs typeface="Meiryo UI" panose="020B0604030504040204" pitchFamily="50" charset="-128"/>
              </a:rPr>
              <a:t> 아키텍쳐입니다</a:t>
            </a:r>
            <a:r>
              <a:rPr kumimoji="1" lang="en-US" altLang="ko-KR" sz="1517" dirty="0">
                <a:latin typeface="+mn-ea"/>
                <a:cs typeface="Meiryo UI" panose="020B0604030504040204" pitchFamily="50" charset="-128"/>
              </a:rPr>
              <a:t>. </a:t>
            </a:r>
            <a:r>
              <a:rPr kumimoji="1" lang="ko-KR" altLang="en-US" sz="1517" dirty="0">
                <a:latin typeface="+mn-ea"/>
                <a:cs typeface="Meiryo UI" panose="020B0604030504040204" pitchFamily="50" charset="-128"/>
              </a:rPr>
              <a:t>초고속 인터넷과 같은 </a:t>
            </a:r>
            <a:r>
              <a:rPr kumimoji="1" lang="en-US" altLang="ko-KR" sz="1517" dirty="0" err="1">
                <a:latin typeface="+mn-ea"/>
                <a:cs typeface="Meiryo UI" panose="020B0604030504040204" pitchFamily="50" charset="-128"/>
              </a:rPr>
              <a:t>LastMile</a:t>
            </a:r>
            <a:r>
              <a:rPr kumimoji="1" lang="en-US" altLang="ko-KR" sz="1517" dirty="0">
                <a:latin typeface="+mn-ea"/>
                <a:cs typeface="Meiryo UI" panose="020B0604030504040204" pitchFamily="50" charset="-128"/>
              </a:rPr>
              <a:t> </a:t>
            </a:r>
            <a:r>
              <a:rPr kumimoji="1" lang="ko-KR" altLang="en-US" sz="1517" dirty="0">
                <a:latin typeface="+mn-ea"/>
                <a:cs typeface="Meiryo UI" panose="020B0604030504040204" pitchFamily="50" charset="-128"/>
              </a:rPr>
              <a:t>성능 개선으로 수퍼 </a:t>
            </a:r>
            <a:r>
              <a:rPr kumimoji="1" lang="en-US" altLang="ko-KR" sz="1517" dirty="0" err="1">
                <a:latin typeface="+mn-ea"/>
                <a:cs typeface="Meiryo UI" panose="020B0604030504040204" pitchFamily="50" charset="-128"/>
              </a:rPr>
              <a:t>PoP</a:t>
            </a:r>
            <a:r>
              <a:rPr kumimoji="1" lang="ko-KR" altLang="en-US" sz="1517" dirty="0">
                <a:latin typeface="+mn-ea"/>
                <a:cs typeface="Meiryo UI" panose="020B0604030504040204" pitchFamily="50" charset="-128"/>
              </a:rPr>
              <a:t>의 효용성이 커지고 있습니다</a:t>
            </a:r>
            <a:r>
              <a:rPr kumimoji="1" lang="en-US" altLang="ko-KR" sz="1517" dirty="0">
                <a:latin typeface="+mn-ea"/>
                <a:cs typeface="Meiryo UI" panose="020B0604030504040204" pitchFamily="50" charset="-128"/>
              </a:rPr>
              <a:t>. </a:t>
            </a:r>
            <a:endParaRPr kumimoji="1" lang="en-US" altLang="ko-KR" sz="1517" dirty="0" smtClean="0">
              <a:latin typeface="+mn-ea"/>
              <a:cs typeface="Meiryo UI" panose="020B0604030504040204" pitchFamily="50" charset="-128"/>
            </a:endParaRPr>
          </a:p>
          <a:p>
            <a:pPr latinLnBrk="0"/>
            <a:endParaRPr kumimoji="1" lang="en-US" altLang="ja-JP" sz="1300" dirty="0">
              <a:latin typeface="+mn-ea"/>
              <a:cs typeface="Meiryo UI" panose="020B0604030504040204" pitchFamily="50" charset="-128"/>
            </a:endParaRPr>
          </a:p>
          <a:p>
            <a:pPr latinLnBrk="0"/>
            <a:r>
              <a:rPr kumimoji="1" lang="en-US" altLang="ja-JP" sz="1733" b="1" dirty="0">
                <a:solidFill>
                  <a:schemeClr val="accent1"/>
                </a:solidFill>
                <a:latin typeface="+mn-ea"/>
                <a:cs typeface="Meiryo UI" panose="020B0604030504040204" pitchFamily="50" charset="-128"/>
              </a:rPr>
              <a:t>Super </a:t>
            </a:r>
            <a:r>
              <a:rPr kumimoji="1" lang="en-US" altLang="ja-JP" sz="1733" b="1" dirty="0" err="1">
                <a:solidFill>
                  <a:schemeClr val="accent1"/>
                </a:solidFill>
                <a:latin typeface="+mn-ea"/>
                <a:cs typeface="Meiryo UI" panose="020B0604030504040204" pitchFamily="50" charset="-128"/>
              </a:rPr>
              <a:t>PoP</a:t>
            </a:r>
            <a:r>
              <a:rPr kumimoji="1" lang="en-US" altLang="ja-JP" sz="1733" b="1" dirty="0">
                <a:solidFill>
                  <a:schemeClr val="accent1"/>
                </a:solidFill>
                <a:latin typeface="+mn-ea"/>
                <a:cs typeface="Meiryo UI" panose="020B0604030504040204" pitchFamily="50" charset="-128"/>
              </a:rPr>
              <a:t> </a:t>
            </a:r>
            <a:r>
              <a:rPr kumimoji="1" lang="ko-KR" altLang="en-US" sz="1733" b="1" dirty="0">
                <a:solidFill>
                  <a:schemeClr val="accent1"/>
                </a:solidFill>
                <a:latin typeface="+mn-ea"/>
                <a:cs typeface="Meiryo UI" panose="020B0604030504040204" pitchFamily="50" charset="-128"/>
              </a:rPr>
              <a:t>의 장점</a:t>
            </a:r>
            <a:endParaRPr kumimoji="1" lang="en-US" altLang="ja-JP" sz="1733" b="1" dirty="0">
              <a:solidFill>
                <a:schemeClr val="accent1"/>
              </a:solidFill>
              <a:latin typeface="+mn-ea"/>
              <a:cs typeface="Meiryo UI" panose="020B0604030504040204" pitchFamily="50" charset="-128"/>
            </a:endParaRPr>
          </a:p>
          <a:p>
            <a:pPr marL="309553" indent="-309553" latinLnBrk="0">
              <a:buFont typeface="Wingdings" charset="2"/>
              <a:buChar char="Ø"/>
            </a:pPr>
            <a:r>
              <a:rPr kumimoji="1" lang="ko-KR" altLang="en-US" sz="1600" dirty="0">
                <a:latin typeface="+mn-ea"/>
                <a:cs typeface="Meiryo UI" panose="020B0604030504040204" pitchFamily="50" charset="-128"/>
              </a:rPr>
              <a:t>사용자와 캐시의 과도한 분배를 피함으로써 캐시 히트 율 향상</a:t>
            </a:r>
            <a:endParaRPr kumimoji="1" lang="en-US" altLang="ko-KR" sz="1600" dirty="0">
              <a:latin typeface="+mn-ea"/>
              <a:cs typeface="Meiryo UI" panose="020B0604030504040204" pitchFamily="50" charset="-128"/>
            </a:endParaRPr>
          </a:p>
          <a:p>
            <a:pPr marL="309553" indent="-309553" latinLnBrk="0">
              <a:buFont typeface="Wingdings" charset="2"/>
              <a:buChar char="Ø"/>
            </a:pPr>
            <a:r>
              <a:rPr kumimoji="1" lang="ko-KR" altLang="en-US" sz="1600" dirty="0">
                <a:latin typeface="+mn-ea"/>
                <a:cs typeface="Meiryo UI" panose="020B0604030504040204" pitchFamily="50" charset="-128"/>
              </a:rPr>
              <a:t>대규모 </a:t>
            </a:r>
            <a:r>
              <a:rPr kumimoji="1" lang="en-US" altLang="ko-KR" sz="1600" dirty="0" err="1">
                <a:latin typeface="+mn-ea"/>
                <a:cs typeface="Meiryo UI" panose="020B0604030504040204" pitchFamily="50" charset="-128"/>
              </a:rPr>
              <a:t>DDoS</a:t>
            </a:r>
            <a:r>
              <a:rPr kumimoji="1" lang="en-US" altLang="ko-KR" sz="1600" dirty="0">
                <a:latin typeface="+mn-ea"/>
                <a:cs typeface="Meiryo UI" panose="020B0604030504040204" pitchFamily="50" charset="-128"/>
              </a:rPr>
              <a:t> </a:t>
            </a:r>
            <a:r>
              <a:rPr kumimoji="1" lang="ko-KR" altLang="en-US" sz="1600" dirty="0">
                <a:latin typeface="+mn-ea"/>
                <a:cs typeface="Meiryo UI" panose="020B0604030504040204" pitchFamily="50" charset="-128"/>
              </a:rPr>
              <a:t>공격에 대한 원활한 대응</a:t>
            </a:r>
            <a:endParaRPr kumimoji="1" lang="en-US" altLang="ja-JP" sz="1600" dirty="0">
              <a:latin typeface="+mn-ea"/>
              <a:cs typeface="Meiryo UI" panose="020B0604030504040204" pitchFamily="50" charset="-128"/>
            </a:endParaRPr>
          </a:p>
          <a:p>
            <a:pPr marL="309553" indent="-309553" latinLnBrk="0">
              <a:buFont typeface="Wingdings" charset="2"/>
              <a:buChar char="Ø"/>
            </a:pPr>
            <a:r>
              <a:rPr kumimoji="1" lang="ko-KR" altLang="en-US" sz="1600" dirty="0">
                <a:latin typeface="+mn-ea"/>
                <a:cs typeface="Meiryo UI" panose="020B0604030504040204" pitchFamily="50" charset="-128"/>
              </a:rPr>
              <a:t>신속한 설정 배포 및 액세스 로그 수집</a:t>
            </a:r>
            <a:endParaRPr kumimoji="1" lang="en-US" altLang="ja-JP" sz="1600" dirty="0">
              <a:latin typeface="+mn-ea"/>
              <a:cs typeface="Meiryo UI" panose="020B0604030504040204" pitchFamily="50" charset="-128"/>
            </a:endParaRPr>
          </a:p>
          <a:p>
            <a:pPr marL="309553" indent="-309553" latinLnBrk="0">
              <a:buFont typeface="Wingdings" charset="2"/>
              <a:buChar char="Ø"/>
            </a:pPr>
            <a:r>
              <a:rPr kumimoji="1" lang="ko-KR" altLang="en-US" sz="1600" dirty="0">
                <a:latin typeface="+mn-ea"/>
                <a:cs typeface="Meiryo UI" panose="020B0604030504040204" pitchFamily="50" charset="-128"/>
              </a:rPr>
              <a:t>덜 복잡한 아키텍처로 라우팅 오류 위험을 줄입니다</a:t>
            </a:r>
            <a:r>
              <a:rPr kumimoji="1" lang="en-US" altLang="ko-KR" sz="1600" dirty="0">
                <a:latin typeface="+mn-ea"/>
                <a:cs typeface="Meiryo UI" panose="020B0604030504040204" pitchFamily="50" charset="-128"/>
              </a:rPr>
              <a:t>.</a:t>
            </a:r>
            <a:endParaRPr kumimoji="1" lang="en-US" altLang="ja-JP" sz="1600" dirty="0">
              <a:latin typeface="+mn-ea"/>
              <a:cs typeface="Meiryo UI" panose="020B0604030504040204" pitchFamily="50" charset="-128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325441" y="3568700"/>
            <a:ext cx="3869360" cy="2483730"/>
            <a:chOff x="5325440" y="3315738"/>
            <a:chExt cx="4509231" cy="2736692"/>
          </a:xfrm>
        </p:grpSpPr>
        <p:sp>
          <p:nvSpPr>
            <p:cNvPr id="5" name="Cloud 24"/>
            <p:cNvSpPr/>
            <p:nvPr/>
          </p:nvSpPr>
          <p:spPr>
            <a:xfrm>
              <a:off x="6953663" y="3444090"/>
              <a:ext cx="1498838" cy="97919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23232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92" dirty="0">
                  <a:solidFill>
                    <a:srgbClr val="232323"/>
                  </a:solidFill>
                  <a:latin typeface="+mn-ea"/>
                </a:rPr>
                <a:t>ISP</a:t>
              </a:r>
            </a:p>
          </p:txBody>
        </p:sp>
        <p:sp>
          <p:nvSpPr>
            <p:cNvPr id="9" name="Cloud 24"/>
            <p:cNvSpPr/>
            <p:nvPr/>
          </p:nvSpPr>
          <p:spPr>
            <a:xfrm>
              <a:off x="5874666" y="3969253"/>
              <a:ext cx="1498838" cy="97919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23232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192" dirty="0">
                  <a:solidFill>
                    <a:srgbClr val="232323"/>
                  </a:solidFill>
                  <a:latin typeface="+mn-ea"/>
                </a:rPr>
                <a:t>ISP</a:t>
              </a:r>
            </a:p>
          </p:txBody>
        </p:sp>
        <p:sp>
          <p:nvSpPr>
            <p:cNvPr id="10" name="Cloud 24"/>
            <p:cNvSpPr/>
            <p:nvPr/>
          </p:nvSpPr>
          <p:spPr>
            <a:xfrm>
              <a:off x="7975716" y="3773284"/>
              <a:ext cx="1498838" cy="97919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23232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192" dirty="0">
                  <a:solidFill>
                    <a:srgbClr val="232323"/>
                  </a:solidFill>
                  <a:latin typeface="+mn-ea"/>
                </a:rPr>
                <a:t>ISP</a:t>
              </a:r>
            </a:p>
          </p:txBody>
        </p:sp>
        <p:sp>
          <p:nvSpPr>
            <p:cNvPr id="11" name="Cloud 24"/>
            <p:cNvSpPr/>
            <p:nvPr/>
          </p:nvSpPr>
          <p:spPr>
            <a:xfrm>
              <a:off x="6953663" y="4250563"/>
              <a:ext cx="1498838" cy="97919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23232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192" dirty="0">
                  <a:solidFill>
                    <a:srgbClr val="232323"/>
                  </a:solidFill>
                  <a:latin typeface="+mn-ea"/>
                </a:rPr>
                <a:t>ISP</a:t>
              </a:r>
            </a:p>
          </p:txBody>
        </p:sp>
        <p:sp>
          <p:nvSpPr>
            <p:cNvPr id="12" name="Cloud 24"/>
            <p:cNvSpPr/>
            <p:nvPr/>
          </p:nvSpPr>
          <p:spPr>
            <a:xfrm>
              <a:off x="8063073" y="4579756"/>
              <a:ext cx="1498838" cy="97919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23232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192" dirty="0">
                  <a:solidFill>
                    <a:srgbClr val="232323"/>
                  </a:solidFill>
                  <a:latin typeface="+mn-ea"/>
                </a:rPr>
                <a:t>ISP</a:t>
              </a:r>
            </a:p>
          </p:txBody>
        </p:sp>
        <p:sp>
          <p:nvSpPr>
            <p:cNvPr id="13" name="Cloud 24"/>
            <p:cNvSpPr/>
            <p:nvPr/>
          </p:nvSpPr>
          <p:spPr>
            <a:xfrm>
              <a:off x="6843351" y="4932198"/>
              <a:ext cx="1498838" cy="97919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23232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192" dirty="0">
                  <a:solidFill>
                    <a:srgbClr val="232323"/>
                  </a:solidFill>
                  <a:latin typeface="+mn-ea"/>
                </a:rPr>
                <a:t>ISP</a:t>
              </a:r>
            </a:p>
          </p:txBody>
        </p:sp>
        <p:sp>
          <p:nvSpPr>
            <p:cNvPr id="14" name="Cloud 24"/>
            <p:cNvSpPr/>
            <p:nvPr/>
          </p:nvSpPr>
          <p:spPr>
            <a:xfrm>
              <a:off x="5679952" y="4722965"/>
              <a:ext cx="1498838" cy="97919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23232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192" dirty="0">
                  <a:solidFill>
                    <a:srgbClr val="232323"/>
                  </a:solidFill>
                  <a:latin typeface="+mn-ea"/>
                </a:rPr>
                <a:t>ISP</a:t>
              </a:r>
            </a:p>
          </p:txBody>
        </p:sp>
        <p:pic>
          <p:nvPicPr>
            <p:cNvPr id="17" name="Picture 13" descr="Traditional-Servers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9590" y="3392767"/>
              <a:ext cx="348883" cy="348883"/>
            </a:xfrm>
            <a:prstGeom prst="rect">
              <a:avLst/>
            </a:prstGeom>
            <a:solidFill>
              <a:schemeClr val="accent1"/>
            </a:solidFill>
            <a:effectLst>
              <a:outerShdw blurRad="50800" dist="50800" dir="5400000" algn="ctr" rotWithShape="0">
                <a:schemeClr val="accent1"/>
              </a:outerShdw>
            </a:effectLst>
          </p:spPr>
        </p:pic>
        <p:pic>
          <p:nvPicPr>
            <p:cNvPr id="21" name="Picture 13" descr="Traditional-Servers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3494" y="4052748"/>
              <a:ext cx="329194" cy="329194"/>
            </a:xfrm>
            <a:prstGeom prst="rect">
              <a:avLst/>
            </a:prstGeom>
            <a:solidFill>
              <a:schemeClr val="accent1"/>
            </a:solidFill>
            <a:effectLst>
              <a:outerShdw blurRad="50800" dist="50800" dir="5400000" algn="ctr" rotWithShape="0">
                <a:schemeClr val="accent1"/>
              </a:outerShdw>
            </a:effectLst>
          </p:spPr>
        </p:pic>
        <p:pic>
          <p:nvPicPr>
            <p:cNvPr id="22" name="Picture 13" descr="Traditional-Servers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1638" y="5285131"/>
              <a:ext cx="348883" cy="348883"/>
            </a:xfrm>
            <a:prstGeom prst="rect">
              <a:avLst/>
            </a:prstGeom>
            <a:solidFill>
              <a:schemeClr val="accent1"/>
            </a:solidFill>
            <a:effectLst>
              <a:outerShdw blurRad="50800" dist="50800" dir="5400000" algn="ctr" rotWithShape="0">
                <a:schemeClr val="accent1"/>
              </a:outerShdw>
            </a:effectLst>
          </p:spPr>
        </p:pic>
        <p:pic>
          <p:nvPicPr>
            <p:cNvPr id="23" name="Picture 13" descr="Traditional-Servers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0863" y="5077309"/>
              <a:ext cx="348883" cy="348883"/>
            </a:xfrm>
            <a:prstGeom prst="rect">
              <a:avLst/>
            </a:prstGeom>
            <a:solidFill>
              <a:schemeClr val="accent1"/>
            </a:solidFill>
            <a:effectLst>
              <a:outerShdw blurRad="50800" dist="50800" dir="5400000" algn="ctr" rotWithShape="0">
                <a:schemeClr val="accent1"/>
              </a:outerShdw>
            </a:effectLst>
          </p:spPr>
        </p:pic>
        <p:pic>
          <p:nvPicPr>
            <p:cNvPr id="24" name="Picture 13" descr="Traditional-Servers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8350" y="4843616"/>
              <a:ext cx="348883" cy="348883"/>
            </a:xfrm>
            <a:prstGeom prst="rect">
              <a:avLst/>
            </a:prstGeom>
            <a:solidFill>
              <a:schemeClr val="accent1"/>
            </a:solidFill>
            <a:effectLst>
              <a:outerShdw blurRad="50800" dist="50800" dir="5400000" algn="ctr" rotWithShape="0">
                <a:schemeClr val="accent1"/>
              </a:outerShdw>
            </a:effectLst>
          </p:spPr>
        </p:pic>
        <p:pic>
          <p:nvPicPr>
            <p:cNvPr id="25" name="Picture 13" descr="Traditional-Servers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2360" y="5101612"/>
              <a:ext cx="348883" cy="348883"/>
            </a:xfrm>
            <a:prstGeom prst="rect">
              <a:avLst/>
            </a:prstGeom>
            <a:solidFill>
              <a:schemeClr val="accent1"/>
            </a:solidFill>
            <a:effectLst>
              <a:outerShdw blurRad="50800" dist="50800" dir="5400000" algn="ctr" rotWithShape="0">
                <a:schemeClr val="accent1"/>
              </a:outerShdw>
            </a:effectLst>
          </p:spPr>
        </p:pic>
        <p:pic>
          <p:nvPicPr>
            <p:cNvPr id="26" name="Picture 13" descr="Traditional-Servers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4421" y="4040614"/>
              <a:ext cx="348883" cy="348883"/>
            </a:xfrm>
            <a:prstGeom prst="rect">
              <a:avLst/>
            </a:prstGeom>
            <a:solidFill>
              <a:schemeClr val="accent1"/>
            </a:solidFill>
            <a:effectLst>
              <a:outerShdw blurRad="50800" dist="50800" dir="5400000" algn="ctr" rotWithShape="0">
                <a:schemeClr val="accent1"/>
              </a:outerShdw>
            </a:effectLst>
          </p:spPr>
        </p:pic>
        <p:pic>
          <p:nvPicPr>
            <p:cNvPr id="60" name="Picture 13" descr="Traditional-Servers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8024" y="4297932"/>
              <a:ext cx="348883" cy="348883"/>
            </a:xfrm>
            <a:prstGeom prst="rect">
              <a:avLst/>
            </a:prstGeom>
            <a:solidFill>
              <a:schemeClr val="accent1"/>
            </a:solidFill>
            <a:effectLst>
              <a:outerShdw blurRad="50800" dist="50800" dir="5400000" algn="ctr" rotWithShape="0">
                <a:schemeClr val="accent1"/>
              </a:outerShdw>
            </a:effectLst>
          </p:spPr>
        </p:pic>
        <p:sp>
          <p:nvSpPr>
            <p:cNvPr id="63" name="TextBox 212"/>
            <p:cNvSpPr txBox="1"/>
            <p:nvPr/>
          </p:nvSpPr>
          <p:spPr>
            <a:xfrm>
              <a:off x="5741834" y="3315738"/>
              <a:ext cx="1203290" cy="542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>
                  <a:latin typeface="+mn-ea"/>
                  <a:cs typeface="メイリオ"/>
                </a:rPr>
                <a:t>Highly Distributed</a:t>
              </a:r>
              <a:endParaRPr lang="en-US" sz="1300" b="1" dirty="0">
                <a:latin typeface="+mn-ea"/>
                <a:cs typeface="メイリオ"/>
              </a:endParaRPr>
            </a:p>
          </p:txBody>
        </p:sp>
        <p:pic>
          <p:nvPicPr>
            <p:cNvPr id="82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887" y="4035188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6747" y="4523001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5440" y="4946053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238" y="5411679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9180" y="5666529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2281" y="5590765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5684" y="5718996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5164" y="5560829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6906" y="5497584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6503" y="5301439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6189" y="4825879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9539" y="4442992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0313" y="3980744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6258" y="3684130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3912" y="3847999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9829" y="3670624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Picture 13" descr="Traditional-Servers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852" y="4451740"/>
              <a:ext cx="329194" cy="329194"/>
            </a:xfrm>
            <a:prstGeom prst="rect">
              <a:avLst/>
            </a:prstGeom>
            <a:solidFill>
              <a:schemeClr val="accent1"/>
            </a:solidFill>
            <a:effectLst>
              <a:outerShdw blurRad="50800" dist="50800" dir="5400000" algn="ctr" rotWithShape="0">
                <a:schemeClr val="accent1"/>
              </a:outerShdw>
            </a:effectLst>
          </p:spPr>
        </p:pic>
      </p:grpSp>
      <p:grpSp>
        <p:nvGrpSpPr>
          <p:cNvPr id="3" name="그룹 2"/>
          <p:cNvGrpSpPr/>
          <p:nvPr/>
        </p:nvGrpSpPr>
        <p:grpSpPr>
          <a:xfrm>
            <a:off x="942913" y="3596666"/>
            <a:ext cx="3696510" cy="2430378"/>
            <a:chOff x="4052" y="3316157"/>
            <a:chExt cx="4635371" cy="2710887"/>
          </a:xfrm>
        </p:grpSpPr>
        <p:sp>
          <p:nvSpPr>
            <p:cNvPr id="43" name="Cloud 24"/>
            <p:cNvSpPr/>
            <p:nvPr/>
          </p:nvSpPr>
          <p:spPr>
            <a:xfrm>
              <a:off x="1758415" y="3445172"/>
              <a:ext cx="1498838" cy="97919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23232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92" dirty="0">
                  <a:solidFill>
                    <a:srgbClr val="232323"/>
                  </a:solidFill>
                  <a:latin typeface="+mn-ea"/>
                </a:rPr>
                <a:t>ISP</a:t>
              </a:r>
            </a:p>
          </p:txBody>
        </p:sp>
        <p:sp>
          <p:nvSpPr>
            <p:cNvPr id="44" name="Cloud 24"/>
            <p:cNvSpPr/>
            <p:nvPr/>
          </p:nvSpPr>
          <p:spPr>
            <a:xfrm>
              <a:off x="679419" y="3970336"/>
              <a:ext cx="1498838" cy="97919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23232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192" dirty="0">
                  <a:solidFill>
                    <a:srgbClr val="232323"/>
                  </a:solidFill>
                  <a:latin typeface="+mn-ea"/>
                </a:rPr>
                <a:t>ISP</a:t>
              </a:r>
            </a:p>
          </p:txBody>
        </p:sp>
        <p:sp>
          <p:nvSpPr>
            <p:cNvPr id="45" name="Cloud 24"/>
            <p:cNvSpPr/>
            <p:nvPr/>
          </p:nvSpPr>
          <p:spPr>
            <a:xfrm>
              <a:off x="2780469" y="3774366"/>
              <a:ext cx="1498838" cy="97919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23232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192" dirty="0">
                  <a:solidFill>
                    <a:srgbClr val="232323"/>
                  </a:solidFill>
                  <a:latin typeface="+mn-ea"/>
                </a:rPr>
                <a:t>ISP</a:t>
              </a:r>
            </a:p>
          </p:txBody>
        </p:sp>
        <p:sp>
          <p:nvSpPr>
            <p:cNvPr id="46" name="Cloud 24"/>
            <p:cNvSpPr/>
            <p:nvPr/>
          </p:nvSpPr>
          <p:spPr>
            <a:xfrm>
              <a:off x="1758415" y="4251645"/>
              <a:ext cx="1498838" cy="97919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23232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192" dirty="0">
                  <a:solidFill>
                    <a:srgbClr val="232323"/>
                  </a:solidFill>
                  <a:latin typeface="+mn-ea"/>
                </a:rPr>
                <a:t>ISP</a:t>
              </a:r>
            </a:p>
          </p:txBody>
        </p:sp>
        <p:sp>
          <p:nvSpPr>
            <p:cNvPr id="47" name="Cloud 24"/>
            <p:cNvSpPr/>
            <p:nvPr/>
          </p:nvSpPr>
          <p:spPr>
            <a:xfrm>
              <a:off x="2867826" y="4580838"/>
              <a:ext cx="1498838" cy="97919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23232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192" dirty="0">
                  <a:solidFill>
                    <a:srgbClr val="232323"/>
                  </a:solidFill>
                  <a:latin typeface="+mn-ea"/>
                </a:rPr>
                <a:t>ISP</a:t>
              </a:r>
            </a:p>
          </p:txBody>
        </p:sp>
        <p:sp>
          <p:nvSpPr>
            <p:cNvPr id="48" name="Cloud 24"/>
            <p:cNvSpPr/>
            <p:nvPr/>
          </p:nvSpPr>
          <p:spPr>
            <a:xfrm>
              <a:off x="1648104" y="4933280"/>
              <a:ext cx="1498838" cy="97919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23232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192" dirty="0">
                  <a:solidFill>
                    <a:srgbClr val="232323"/>
                  </a:solidFill>
                  <a:latin typeface="+mn-ea"/>
                </a:rPr>
                <a:t>ISP</a:t>
              </a:r>
            </a:p>
          </p:txBody>
        </p:sp>
        <p:sp>
          <p:nvSpPr>
            <p:cNvPr id="49" name="Cloud 24"/>
            <p:cNvSpPr/>
            <p:nvPr/>
          </p:nvSpPr>
          <p:spPr>
            <a:xfrm>
              <a:off x="484705" y="4724047"/>
              <a:ext cx="1498838" cy="97919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23232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192" dirty="0">
                  <a:solidFill>
                    <a:srgbClr val="232323"/>
                  </a:solidFill>
                  <a:latin typeface="+mn-ea"/>
                </a:rPr>
                <a:t>ISP</a:t>
              </a:r>
            </a:p>
          </p:txBody>
        </p:sp>
        <p:pic>
          <p:nvPicPr>
            <p:cNvPr id="58" name="Picture 8" descr="CloudFront-Edge-Location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4024" y="3997736"/>
              <a:ext cx="963043" cy="899807"/>
            </a:xfrm>
            <a:prstGeom prst="rect">
              <a:avLst/>
            </a:prstGeom>
          </p:spPr>
        </p:pic>
        <p:pic>
          <p:nvPicPr>
            <p:cNvPr id="59" name="Picture 8" descr="CloudFront-Edge-Location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209" y="4150079"/>
              <a:ext cx="976775" cy="912637"/>
            </a:xfrm>
            <a:prstGeom prst="rect">
              <a:avLst/>
            </a:prstGeom>
          </p:spPr>
        </p:pic>
        <p:sp>
          <p:nvSpPr>
            <p:cNvPr id="62" name="TextBox 212"/>
            <p:cNvSpPr txBox="1"/>
            <p:nvPr/>
          </p:nvSpPr>
          <p:spPr>
            <a:xfrm>
              <a:off x="4052" y="3316157"/>
              <a:ext cx="1489615" cy="549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>
                  <a:latin typeface="+mn-ea"/>
                  <a:cs typeface="メイリオ"/>
                </a:rPr>
                <a:t>Distributed</a:t>
              </a:r>
            </a:p>
            <a:p>
              <a:pPr algn="ctr"/>
              <a:r>
                <a:rPr lang="en-US" sz="1300" b="1" dirty="0">
                  <a:latin typeface="+mn-ea"/>
                  <a:cs typeface="メイリオ"/>
                </a:rPr>
                <a:t>(CloudFront)</a:t>
              </a:r>
            </a:p>
          </p:txBody>
        </p:sp>
        <p:pic>
          <p:nvPicPr>
            <p:cNvPr id="6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640" y="4009803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499" y="4497616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92" y="4920667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91" y="5386293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933" y="5641143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7034" y="5565379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437" y="5693610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9916" y="5535444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1658" y="5472199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1255" y="5276053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0941" y="4800493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4292" y="4417606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065" y="3955359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1011" y="3658744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665" y="3822613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4582" y="3645238"/>
              <a:ext cx="388482" cy="33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" name="Picture 8" descr="CloudFront-Edge-Location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8591" y="4699411"/>
              <a:ext cx="963043" cy="899807"/>
            </a:xfrm>
            <a:prstGeom prst="rect">
              <a:avLst/>
            </a:prstGeom>
          </p:spPr>
        </p:pic>
      </p:grpSp>
      <p:sp>
        <p:nvSpPr>
          <p:cNvPr id="99" name="TextBox 98"/>
          <p:cNvSpPr txBox="1"/>
          <p:nvPr/>
        </p:nvSpPr>
        <p:spPr>
          <a:xfrm>
            <a:off x="460675" y="188913"/>
            <a:ext cx="8992887" cy="468312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altLang="ko-KR" b="1" dirty="0" smtClean="0">
                <a:latin typeface="+mn-ea"/>
              </a:rPr>
              <a:t>II. Amazon </a:t>
            </a:r>
            <a:r>
              <a:rPr lang="en-US" altLang="ko-KR" b="1" dirty="0" err="1" smtClean="0">
                <a:latin typeface="+mn-ea"/>
              </a:rPr>
              <a:t>CloudFront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▷ </a:t>
            </a:r>
            <a:r>
              <a:rPr lang="ko-KR" altLang="en-US" sz="1600" b="1">
                <a:latin typeface="+mn-ea"/>
              </a:rPr>
              <a:t>대규모 고성능의 수퍼 </a:t>
            </a:r>
            <a:r>
              <a:rPr lang="en-US" altLang="ko-KR" sz="1600" b="1" dirty="0" err="1">
                <a:latin typeface="+mn-ea"/>
              </a:rPr>
              <a:t>PoP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>
                <a:latin typeface="+mn-ea"/>
              </a:rPr>
              <a:t>아키텍쳐</a:t>
            </a:r>
            <a:endParaRPr lang="en-US" altLang="ko-KR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956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3888"/>
            <a:ext cx="7401464" cy="368537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0675" y="903346"/>
            <a:ext cx="8889079" cy="72692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atinLnBrk="0"/>
            <a:r>
              <a:rPr lang="en-US" sz="3600" u="sng" dirty="0">
                <a:latin typeface="+mn-ea"/>
                <a:ea typeface="+mn-ea"/>
              </a:rPr>
              <a:t>Reference Architecture</a:t>
            </a:r>
            <a:r>
              <a:rPr lang="en-US" sz="3600" dirty="0">
                <a:latin typeface="+mn-ea"/>
                <a:ea typeface="+mn-ea"/>
              </a:rPr>
              <a:t>: </a:t>
            </a:r>
            <a:r>
              <a:rPr lang="en-US" sz="2000" dirty="0">
                <a:latin typeface="+mn-ea"/>
                <a:ea typeface="+mn-ea"/>
              </a:rPr>
              <a:t>Overview – Media/Entertainment</a:t>
            </a:r>
            <a:br>
              <a:rPr lang="en-US" sz="2000" dirty="0">
                <a:latin typeface="+mn-ea"/>
                <a:ea typeface="+mn-ea"/>
              </a:rPr>
            </a:br>
            <a:r>
              <a:rPr lang="en-US" sz="1600" dirty="0">
                <a:solidFill>
                  <a:schemeClr val="accent1"/>
                </a:solidFill>
                <a:latin typeface="+mn-ea"/>
                <a:ea typeface="+mn-ea"/>
              </a:rPr>
              <a:t>Streaming in Front of Your Origin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01464" y="2057767"/>
            <a:ext cx="2504536" cy="3209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9553" indent="-309553" latinLnBrk="0">
              <a:buFont typeface="Arial" panose="020B0604020202020204" pitchFamily="34" charset="0"/>
              <a:buChar char="•"/>
            </a:pPr>
            <a:r>
              <a:rPr lang="en-US" sz="1300" dirty="0">
                <a:latin typeface="+mn-ea"/>
              </a:rPr>
              <a:t>Deliver Static and Dynamic Content</a:t>
            </a:r>
          </a:p>
          <a:p>
            <a:pPr marL="309553" indent="-309553" latinLnBrk="0">
              <a:buFont typeface="Arial" panose="020B0604020202020204" pitchFamily="34" charset="0"/>
              <a:buChar char="•"/>
            </a:pPr>
            <a:r>
              <a:rPr lang="en-US" sz="1300" dirty="0">
                <a:latin typeface="+mn-ea"/>
              </a:rPr>
              <a:t>Offload origin traffic to CloudFront CDN</a:t>
            </a:r>
          </a:p>
          <a:p>
            <a:pPr marL="309553" indent="-309553" latinLnBrk="0">
              <a:buFont typeface="Arial" panose="020B0604020202020204" pitchFamily="34" charset="0"/>
              <a:buChar char="•"/>
            </a:pPr>
            <a:r>
              <a:rPr lang="en-US" sz="1300" dirty="0">
                <a:latin typeface="+mn-ea"/>
              </a:rPr>
              <a:t>Serve LIVE Event Traffic to Large Crowds</a:t>
            </a:r>
          </a:p>
          <a:p>
            <a:pPr marL="309553" indent="-309553" latinLnBrk="0">
              <a:buFont typeface="Arial" panose="020B0604020202020204" pitchFamily="34" charset="0"/>
              <a:buChar char="•"/>
            </a:pPr>
            <a:r>
              <a:rPr lang="en-US" sz="1300" dirty="0">
                <a:latin typeface="+mn-ea"/>
              </a:rPr>
              <a:t>Serve VOD Media to any device</a:t>
            </a:r>
          </a:p>
          <a:p>
            <a:pPr marL="309553" indent="-309553" latinLnBrk="0">
              <a:buFont typeface="Arial" panose="020B0604020202020204" pitchFamily="34" charset="0"/>
              <a:buChar char="•"/>
            </a:pPr>
            <a:r>
              <a:rPr lang="en-US" sz="1300" dirty="0">
                <a:latin typeface="+mn-ea"/>
              </a:rPr>
              <a:t>Alter content based on User Agent</a:t>
            </a:r>
          </a:p>
          <a:p>
            <a:pPr marL="309553" indent="-309553" latinLnBrk="0">
              <a:buFont typeface="Arial" panose="020B0604020202020204" pitchFamily="34" charset="0"/>
              <a:buChar char="•"/>
            </a:pPr>
            <a:r>
              <a:rPr lang="en-US" sz="1300" dirty="0">
                <a:latin typeface="+mn-ea"/>
              </a:rPr>
              <a:t>Secure connections via SSL</a:t>
            </a:r>
          </a:p>
          <a:p>
            <a:pPr marL="309553" indent="-309553" latinLnBrk="0">
              <a:buFont typeface="Arial" panose="020B0604020202020204" pitchFamily="34" charset="0"/>
              <a:buChar char="•"/>
            </a:pPr>
            <a:r>
              <a:rPr lang="en-US" sz="1300" dirty="0">
                <a:latin typeface="+mn-ea"/>
              </a:rPr>
              <a:t>Authenticate via signed URLs</a:t>
            </a:r>
          </a:p>
          <a:p>
            <a:pPr marL="309553" indent="-309553" latinLnBrk="0">
              <a:buFont typeface="Arial" panose="020B0604020202020204" pitchFamily="34" charset="0"/>
              <a:buChar char="•"/>
            </a:pPr>
            <a:r>
              <a:rPr lang="en-US" sz="1300" dirty="0">
                <a:latin typeface="+mn-ea"/>
              </a:rPr>
              <a:t>Supports 3</a:t>
            </a:r>
            <a:r>
              <a:rPr lang="en-US" sz="1300" baseline="30000" dirty="0">
                <a:latin typeface="+mn-ea"/>
              </a:rPr>
              <a:t>rd</a:t>
            </a:r>
            <a:r>
              <a:rPr lang="en-US" sz="1300" dirty="0">
                <a:latin typeface="+mn-ea"/>
              </a:rPr>
              <a:t> Party DRM</a:t>
            </a:r>
          </a:p>
          <a:p>
            <a:pPr latinLnBrk="0"/>
            <a:endParaRPr lang="en-US" sz="758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9946" y="2204139"/>
            <a:ext cx="1873857" cy="500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sz="1137" b="1" dirty="0">
                <a:latin typeface="+mn-ea"/>
              </a:rPr>
              <a:t>Static Content</a:t>
            </a:r>
            <a:br>
              <a:rPr lang="en-US" sz="1137" b="1" dirty="0">
                <a:latin typeface="+mn-ea"/>
              </a:rPr>
            </a:br>
            <a:r>
              <a:rPr lang="en-US" sz="758" dirty="0">
                <a:latin typeface="+mn-ea"/>
              </a:rPr>
              <a:t>Served from S3</a:t>
            </a:r>
          </a:p>
          <a:p>
            <a:pPr algn="ctr" latinLnBrk="0"/>
            <a:r>
              <a:rPr lang="en-US" sz="758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*.jpg, *.m3u8, *.</a:t>
            </a:r>
            <a:r>
              <a:rPr lang="en-US" sz="758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ts</a:t>
            </a:r>
            <a:r>
              <a:rPr lang="en-US" sz="758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 *.</a:t>
            </a:r>
            <a:r>
              <a:rPr lang="en-US" sz="758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css</a:t>
            </a:r>
            <a:endParaRPr lang="en-US" sz="758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TextBox 78"/>
          <p:cNvSpPr txBox="1"/>
          <p:nvPr/>
        </p:nvSpPr>
        <p:spPr>
          <a:xfrm>
            <a:off x="5268713" y="2204139"/>
            <a:ext cx="1855897" cy="85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71455">
              <a:lnSpc>
                <a:spcPct val="130000"/>
              </a:lnSpc>
            </a:pPr>
            <a:r>
              <a:rPr lang="en-US" sz="1137" b="1" dirty="0">
                <a:solidFill>
                  <a:prstClr val="black"/>
                </a:solidFill>
                <a:latin typeface="+mn-ea"/>
                <a:cs typeface="Helvetica Neue Light"/>
              </a:rPr>
              <a:t>Dynamic or Static Content</a:t>
            </a:r>
            <a:br>
              <a:rPr lang="en-US" sz="1137" b="1" dirty="0">
                <a:solidFill>
                  <a:prstClr val="black"/>
                </a:solidFill>
                <a:latin typeface="+mn-ea"/>
                <a:cs typeface="Helvetica Neue Light"/>
              </a:rPr>
            </a:br>
            <a:r>
              <a:rPr lang="en-US" sz="758" dirty="0">
                <a:solidFill>
                  <a:prstClr val="black"/>
                </a:solidFill>
                <a:latin typeface="+mn-ea"/>
                <a:cs typeface="Helvetica Neue Light"/>
              </a:rPr>
              <a:t>Served from ELB and/or EC2</a:t>
            </a:r>
          </a:p>
          <a:p>
            <a:pPr algn="ctr" defTabSz="371455">
              <a:lnSpc>
                <a:spcPct val="130000"/>
              </a:lnSpc>
            </a:pPr>
            <a:r>
              <a:rPr lang="en-US" sz="758" i="1" dirty="0">
                <a:solidFill>
                  <a:srgbClr val="7F7F7F"/>
                </a:solidFill>
                <a:latin typeface="+mn-ea"/>
                <a:cs typeface="Helvetica Neue Light"/>
              </a:rPr>
              <a:t>*.</a:t>
            </a:r>
            <a:r>
              <a:rPr lang="en-US" sz="758" i="1" dirty="0" err="1">
                <a:solidFill>
                  <a:srgbClr val="7F7F7F"/>
                </a:solidFill>
                <a:latin typeface="+mn-ea"/>
                <a:cs typeface="Helvetica Neue Light"/>
              </a:rPr>
              <a:t>php</a:t>
            </a:r>
            <a:r>
              <a:rPr lang="en-US" sz="758" i="1" dirty="0">
                <a:solidFill>
                  <a:srgbClr val="7F7F7F"/>
                </a:solidFill>
                <a:latin typeface="+mn-ea"/>
                <a:cs typeface="Helvetica Neue Light"/>
              </a:rPr>
              <a:t>, *.</a:t>
            </a:r>
            <a:r>
              <a:rPr lang="en-US" sz="758" i="1" dirty="0" err="1">
                <a:solidFill>
                  <a:srgbClr val="7F7F7F"/>
                </a:solidFill>
                <a:latin typeface="+mn-ea"/>
                <a:cs typeface="Helvetica Neue Light"/>
              </a:rPr>
              <a:t>js</a:t>
            </a:r>
            <a:r>
              <a:rPr lang="en-US" sz="758" i="1" dirty="0">
                <a:solidFill>
                  <a:srgbClr val="7F7F7F"/>
                </a:solidFill>
                <a:latin typeface="+mn-ea"/>
                <a:cs typeface="Helvetica Neue Light"/>
              </a:rPr>
              <a:t>, *m3u8, *.</a:t>
            </a:r>
            <a:r>
              <a:rPr lang="en-US" sz="758" i="1" dirty="0" err="1">
                <a:solidFill>
                  <a:srgbClr val="7F7F7F"/>
                </a:solidFill>
                <a:latin typeface="+mn-ea"/>
                <a:cs typeface="Helvetica Neue Light"/>
              </a:rPr>
              <a:t>ts</a:t>
            </a:r>
            <a:endParaRPr lang="en-US" sz="758" i="1" dirty="0">
              <a:solidFill>
                <a:srgbClr val="7F7F7F"/>
              </a:solidFill>
              <a:latin typeface="+mn-ea"/>
              <a:cs typeface="Helvetica Neue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0675" y="188913"/>
            <a:ext cx="8992887" cy="468312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altLang="ko-KR" b="1" dirty="0" smtClean="0">
                <a:latin typeface="+mn-ea"/>
              </a:rPr>
              <a:t>II. Amazon </a:t>
            </a:r>
            <a:r>
              <a:rPr lang="en-US" altLang="ko-KR" b="1" dirty="0" err="1" smtClean="0">
                <a:latin typeface="+mn-ea"/>
              </a:rPr>
              <a:t>CloudFront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▷ AWS </a:t>
            </a:r>
            <a:r>
              <a:rPr lang="ko-KR" altLang="en-US" sz="1600" b="1" smtClean="0">
                <a:latin typeface="+mn-ea"/>
              </a:rPr>
              <a:t>레퍼런스 아키텍처</a:t>
            </a:r>
            <a:endParaRPr lang="en-US" altLang="ko-KR" sz="1600" b="1" dirty="0"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57225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8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ounded Rectangle 77"/>
          <p:cNvSpPr/>
          <p:nvPr/>
        </p:nvSpPr>
        <p:spPr>
          <a:xfrm>
            <a:off x="4889947" y="3383185"/>
            <a:ext cx="840343" cy="3400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724847" y="1666879"/>
            <a:ext cx="416835" cy="206107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35063" y="1434321"/>
            <a:ext cx="3569509" cy="2270424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bg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95285" latinLnBrk="0">
              <a:defRPr/>
            </a:pPr>
            <a:endParaRPr lang="en-US" sz="195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33343" y="3934241"/>
            <a:ext cx="3571228" cy="2003178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bg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95285" latinLnBrk="0">
              <a:defRPr/>
            </a:pPr>
            <a:endParaRPr lang="en-US" sz="195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8" name="TextBox 37"/>
          <p:cNvSpPr txBox="1">
            <a:spLocks noChangeArrowheads="1"/>
          </p:cNvSpPr>
          <p:nvPr/>
        </p:nvSpPr>
        <p:spPr bwMode="auto">
          <a:xfrm>
            <a:off x="1233092" y="5674290"/>
            <a:ext cx="1685396" cy="242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495285" latinLnBrk="0">
              <a:defRPr/>
            </a:pPr>
            <a:r>
              <a:rPr lang="ko-KR" altLang="en-US" sz="975" b="1" dirty="0">
                <a:latin typeface="+mn-ea"/>
                <a:cs typeface="Malgun Gothic" charset="-127"/>
              </a:rPr>
              <a:t>고객 데이터 센터</a:t>
            </a:r>
            <a:endParaRPr lang="en-US" sz="975" b="1" dirty="0">
              <a:latin typeface="+mn-ea"/>
              <a:cs typeface="Malgun Gothic" charset="-127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91" y="1240094"/>
            <a:ext cx="653796" cy="4267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88" y="3771177"/>
            <a:ext cx="350040" cy="48338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926835" y="2911383"/>
            <a:ext cx="309563" cy="343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926835" y="3468096"/>
            <a:ext cx="309563" cy="3160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2732" y="3234282"/>
            <a:ext cx="1303800" cy="27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95285" latinLnBrk="0">
              <a:defRPr/>
            </a:pPr>
            <a:r>
              <a:rPr lang="en-US" sz="1192" b="1" dirty="0">
                <a:latin typeface="+mn-ea"/>
                <a:cs typeface="Malgun Gothic" charset="-127"/>
              </a:rPr>
              <a:t>AND, OR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484056" y="2935305"/>
            <a:ext cx="1453294" cy="984045"/>
            <a:chOff x="5954551" y="2744187"/>
            <a:chExt cx="1946915" cy="1318282"/>
          </a:xfrm>
        </p:grpSpPr>
        <p:sp>
          <p:nvSpPr>
            <p:cNvPr id="26" name="TextBox 25"/>
            <p:cNvSpPr txBox="1"/>
            <p:nvPr/>
          </p:nvSpPr>
          <p:spPr>
            <a:xfrm>
              <a:off x="5954551" y="2744187"/>
              <a:ext cx="1946915" cy="34545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95285" latinLnBrk="0">
                <a:defRPr/>
              </a:pPr>
              <a:r>
                <a:rPr lang="en-US" sz="867" b="1" dirty="0">
                  <a:latin typeface="+mn-ea"/>
                  <a:cs typeface="Malgun Gothic" charset="-127"/>
                </a:rPr>
                <a:t>CloudFront </a:t>
              </a:r>
              <a:r>
                <a:rPr lang="ko-KR" altLang="en-US" sz="867" b="1" dirty="0">
                  <a:latin typeface="+mn-ea"/>
                  <a:cs typeface="Malgun Gothic" charset="-127"/>
                </a:rPr>
                <a:t>엣지 로케이션</a:t>
              </a:r>
              <a:endParaRPr lang="en-US" sz="1517" b="1" dirty="0">
                <a:latin typeface="+mn-ea"/>
                <a:cs typeface="Malgun Gothic" charset="-127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1348" y="3110596"/>
              <a:ext cx="886227" cy="9518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" name="Group 86"/>
          <p:cNvGrpSpPr/>
          <p:nvPr/>
        </p:nvGrpSpPr>
        <p:grpSpPr>
          <a:xfrm>
            <a:off x="1748973" y="4018449"/>
            <a:ext cx="1511952" cy="821867"/>
            <a:chOff x="1548913" y="3115858"/>
            <a:chExt cx="1783683" cy="969577"/>
          </a:xfrm>
        </p:grpSpPr>
        <p:pic>
          <p:nvPicPr>
            <p:cNvPr id="33" name="Picture 32" descr="Traditional-Servers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4831" y="3115858"/>
              <a:ext cx="731520" cy="73152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548913" y="3760089"/>
              <a:ext cx="1783683" cy="325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95285" latinLnBrk="0">
                <a:defRPr/>
              </a:pPr>
              <a:r>
                <a:rPr lang="ko-KR" altLang="en-US" sz="1192" dirty="0">
                  <a:latin typeface="+mn-ea"/>
                  <a:cs typeface="Malgun Gothic" charset="-127"/>
                </a:rPr>
                <a:t>정적 컨텐트 오리진</a:t>
              </a:r>
              <a:endParaRPr lang="en-US" sz="1192" dirty="0">
                <a:latin typeface="+mn-ea"/>
                <a:cs typeface="Malgun Gothic" charset="-127"/>
              </a:endParaRPr>
            </a:p>
          </p:txBody>
        </p:sp>
      </p:grpSp>
      <p:cxnSp>
        <p:nvCxnSpPr>
          <p:cNvPr id="36" name="Elbow Connector 35"/>
          <p:cNvCxnSpPr>
            <a:stCxn id="33" idx="3"/>
            <a:endCxn id="27" idx="1"/>
          </p:cNvCxnSpPr>
          <p:nvPr/>
        </p:nvCxnSpPr>
        <p:spPr>
          <a:xfrm flipV="1">
            <a:off x="2645317" y="3564081"/>
            <a:ext cx="3239438" cy="764410"/>
          </a:xfrm>
          <a:prstGeom prst="bentConnector3">
            <a:avLst>
              <a:gd name="adj1" fmla="val 73131"/>
            </a:avLst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User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93" y="3092035"/>
            <a:ext cx="792480" cy="792480"/>
          </a:xfrm>
          <a:prstGeom prst="rect">
            <a:avLst/>
          </a:prstGeom>
        </p:spPr>
      </p:pic>
      <p:pic>
        <p:nvPicPr>
          <p:cNvPr id="41" name="Picture 40" descr="User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247" y="4036903"/>
            <a:ext cx="792480" cy="792480"/>
          </a:xfrm>
          <a:prstGeom prst="rect">
            <a:avLst/>
          </a:prstGeom>
        </p:spPr>
      </p:pic>
      <p:pic>
        <p:nvPicPr>
          <p:cNvPr id="42" name="Picture 41" descr="User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247" y="4981771"/>
            <a:ext cx="792480" cy="792480"/>
          </a:xfrm>
          <a:prstGeom prst="rect">
            <a:avLst/>
          </a:prstGeom>
        </p:spPr>
      </p:pic>
      <p:cxnSp>
        <p:nvCxnSpPr>
          <p:cNvPr id="44" name="Straight Arrow Connector 43"/>
          <p:cNvCxnSpPr>
            <a:stCxn id="74" idx="1"/>
            <a:endCxn id="40" idx="1"/>
          </p:cNvCxnSpPr>
          <p:nvPr/>
        </p:nvCxnSpPr>
        <p:spPr>
          <a:xfrm flipV="1">
            <a:off x="7912123" y="3488275"/>
            <a:ext cx="600570" cy="74531"/>
          </a:xfrm>
          <a:prstGeom prst="straightConnector1">
            <a:avLst/>
          </a:prstGeom>
          <a:ln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4" idx="1"/>
            <a:endCxn id="41" idx="1"/>
          </p:cNvCxnSpPr>
          <p:nvPr/>
        </p:nvCxnSpPr>
        <p:spPr>
          <a:xfrm>
            <a:off x="7912124" y="3562806"/>
            <a:ext cx="589123" cy="870337"/>
          </a:xfrm>
          <a:prstGeom prst="straightConnector1">
            <a:avLst/>
          </a:prstGeom>
          <a:ln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74" idx="1"/>
            <a:endCxn id="42" idx="1"/>
          </p:cNvCxnSpPr>
          <p:nvPr/>
        </p:nvCxnSpPr>
        <p:spPr>
          <a:xfrm>
            <a:off x="7912124" y="3562807"/>
            <a:ext cx="589123" cy="1815205"/>
          </a:xfrm>
          <a:prstGeom prst="straightConnector1">
            <a:avLst/>
          </a:prstGeom>
          <a:ln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65" idx="3"/>
            <a:endCxn id="27" idx="1"/>
          </p:cNvCxnSpPr>
          <p:nvPr/>
        </p:nvCxnSpPr>
        <p:spPr>
          <a:xfrm>
            <a:off x="3230925" y="1783563"/>
            <a:ext cx="2653831" cy="1780518"/>
          </a:xfrm>
          <a:prstGeom prst="bentConnector3">
            <a:avLst>
              <a:gd name="adj1" fmla="val 67228"/>
            </a:avLst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247454" y="2203836"/>
            <a:ext cx="883574" cy="1105090"/>
            <a:chOff x="5884482" y="530178"/>
            <a:chExt cx="815608" cy="1020083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5638" y="530178"/>
              <a:ext cx="551151" cy="571564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5884482" y="1341861"/>
              <a:ext cx="815608" cy="2084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95285" latinLnBrk="0">
                <a:defRPr/>
              </a:pPr>
              <a:r>
                <a:rPr lang="en-US" sz="867" b="1" dirty="0">
                  <a:latin typeface="+mn-ea"/>
                  <a:cs typeface="Malgun Gothic" charset="-127"/>
                </a:rPr>
                <a:t>EC2 instance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026190" y="679642"/>
              <a:ext cx="561102" cy="331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95285" latinLnBrk="0">
                <a:defRPr/>
              </a:pPr>
              <a:r>
                <a:rPr lang="en-US" sz="867" dirty="0">
                  <a:latin typeface="+mn-ea"/>
                  <a:cs typeface="Malgun Gothic" charset="-127"/>
                </a:rPr>
                <a:t>web app</a:t>
              </a:r>
            </a:p>
            <a:p>
              <a:pPr algn="ctr" defTabSz="495285" latinLnBrk="0">
                <a:defRPr/>
              </a:pPr>
              <a:r>
                <a:rPr lang="en-US" sz="867" dirty="0">
                  <a:latin typeface="+mn-ea"/>
                  <a:cs typeface="Malgun Gothic" charset="-127"/>
                </a:rPr>
                <a:t>server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920592" y="2797532"/>
            <a:ext cx="1082273" cy="945251"/>
            <a:chOff x="3900713" y="606810"/>
            <a:chExt cx="999021" cy="872540"/>
          </a:xfrm>
        </p:grpSpPr>
        <p:sp>
          <p:nvSpPr>
            <p:cNvPr id="60" name="TextBox 59"/>
            <p:cNvSpPr txBox="1"/>
            <p:nvPr/>
          </p:nvSpPr>
          <p:spPr>
            <a:xfrm>
              <a:off x="3900713" y="1147780"/>
              <a:ext cx="999021" cy="331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95285" latinLnBrk="0">
                <a:defRPr/>
              </a:pPr>
              <a:r>
                <a:rPr lang="en-US" sz="867" b="1" dirty="0">
                  <a:latin typeface="+mn-ea"/>
                  <a:cs typeface="Malgun Gothic" charset="-127"/>
                </a:rPr>
                <a:t>Elastic Load Balancing</a:t>
              </a: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9105" y="606810"/>
              <a:ext cx="433410" cy="520092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2591889" y="1520485"/>
            <a:ext cx="814647" cy="906518"/>
            <a:chOff x="1951881" y="1093534"/>
            <a:chExt cx="751982" cy="836786"/>
          </a:xfrm>
        </p:grpSpPr>
        <p:sp>
          <p:nvSpPr>
            <p:cNvPr id="61" name="TextBox 60"/>
            <p:cNvSpPr txBox="1"/>
            <p:nvPr/>
          </p:nvSpPr>
          <p:spPr>
            <a:xfrm>
              <a:off x="1951881" y="1598750"/>
              <a:ext cx="751982" cy="331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95285" latinLnBrk="0">
                <a:defRPr/>
              </a:pPr>
              <a:r>
                <a:rPr lang="en-US" sz="867" b="1" dirty="0">
                  <a:latin typeface="+mn-ea"/>
                  <a:cs typeface="Malgun Gothic" charset="-127"/>
                </a:rPr>
                <a:t>Amazon S3 </a:t>
              </a:r>
              <a:br>
                <a:rPr lang="en-US" sz="867" b="1" dirty="0">
                  <a:latin typeface="+mn-ea"/>
                  <a:cs typeface="Malgun Gothic" charset="-127"/>
                </a:rPr>
              </a:br>
              <a:r>
                <a:rPr lang="en-US" sz="867" b="1" dirty="0">
                  <a:latin typeface="+mn-ea"/>
                  <a:cs typeface="Malgun Gothic" charset="-127"/>
                </a:rPr>
                <a:t>bucket</a:t>
              </a: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3426" y="1093534"/>
              <a:ext cx="468336" cy="485682"/>
            </a:xfrm>
            <a:prstGeom prst="rect">
              <a:avLst/>
            </a:prstGeom>
          </p:spPr>
        </p:pic>
      </p:grpSp>
      <p:cxnSp>
        <p:nvCxnSpPr>
          <p:cNvPr id="71" name="Elbow Connector 70"/>
          <p:cNvCxnSpPr>
            <a:stCxn id="59" idx="2"/>
            <a:endCxn id="64" idx="1"/>
          </p:cNvCxnSpPr>
          <p:nvPr/>
        </p:nvCxnSpPr>
        <p:spPr>
          <a:xfrm rot="16200000" flipH="1">
            <a:off x="1843276" y="2678672"/>
            <a:ext cx="256218" cy="544932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59" idx="0"/>
            <a:endCxn id="65" idx="1"/>
          </p:cNvCxnSpPr>
          <p:nvPr/>
        </p:nvCxnSpPr>
        <p:spPr>
          <a:xfrm rot="5400000" flipH="1" flipV="1">
            <a:off x="2001102" y="1481379"/>
            <a:ext cx="420274" cy="1024643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64" idx="3"/>
            <a:endCxn id="27" idx="1"/>
          </p:cNvCxnSpPr>
          <p:nvPr/>
        </p:nvCxnSpPr>
        <p:spPr>
          <a:xfrm>
            <a:off x="2713377" y="3079250"/>
            <a:ext cx="3171378" cy="484832"/>
          </a:xfrm>
          <a:prstGeom prst="bentConnector3">
            <a:avLst>
              <a:gd name="adj1" fmla="val 72025"/>
            </a:avLst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63" idx="3"/>
            <a:endCxn id="27" idx="1"/>
          </p:cNvCxnSpPr>
          <p:nvPr/>
        </p:nvCxnSpPr>
        <p:spPr>
          <a:xfrm>
            <a:off x="2008831" y="2545356"/>
            <a:ext cx="3875922" cy="1018727"/>
          </a:xfrm>
          <a:prstGeom prst="bentConnector3">
            <a:avLst>
              <a:gd name="adj1" fmla="val 50000"/>
            </a:avLst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2612568" y="4844623"/>
            <a:ext cx="1511952" cy="821866"/>
            <a:chOff x="1548913" y="3115858"/>
            <a:chExt cx="1783689" cy="969576"/>
          </a:xfrm>
        </p:grpSpPr>
        <p:pic>
          <p:nvPicPr>
            <p:cNvPr id="94" name="Picture 93" descr="Traditional-Servers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4831" y="3115858"/>
              <a:ext cx="731520" cy="731520"/>
            </a:xfrm>
            <a:prstGeom prst="rect">
              <a:avLst/>
            </a:prstGeom>
          </p:spPr>
        </p:pic>
        <p:sp>
          <p:nvSpPr>
            <p:cNvPr id="95" name="TextBox 94"/>
            <p:cNvSpPr txBox="1"/>
            <p:nvPr/>
          </p:nvSpPr>
          <p:spPr>
            <a:xfrm>
              <a:off x="1548913" y="3760088"/>
              <a:ext cx="1783689" cy="325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95285" latinLnBrk="0">
                <a:defRPr/>
              </a:pPr>
              <a:r>
                <a:rPr lang="ko-KR" altLang="en-US" sz="1192" dirty="0">
                  <a:latin typeface="+mn-ea"/>
                  <a:cs typeface="Malgun Gothic" charset="-127"/>
                </a:rPr>
                <a:t>동적 컨텐트 오리진</a:t>
              </a:r>
              <a:endParaRPr lang="en-US" sz="1192" dirty="0">
                <a:latin typeface="+mn-ea"/>
                <a:cs typeface="Malgun Gothic" charset="-127"/>
              </a:endParaRPr>
            </a:p>
          </p:txBody>
        </p:sp>
      </p:grpSp>
      <p:cxnSp>
        <p:nvCxnSpPr>
          <p:cNvPr id="96" name="Elbow Connector 95"/>
          <p:cNvCxnSpPr>
            <a:stCxn id="94" idx="3"/>
            <a:endCxn id="27" idx="1"/>
          </p:cNvCxnSpPr>
          <p:nvPr/>
        </p:nvCxnSpPr>
        <p:spPr>
          <a:xfrm flipV="1">
            <a:off x="3508912" y="3564081"/>
            <a:ext cx="2375843" cy="1590584"/>
          </a:xfrm>
          <a:prstGeom prst="bentConnector3">
            <a:avLst>
              <a:gd name="adj1" fmla="val 63364"/>
            </a:avLst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/>
          <p:cNvGrpSpPr/>
          <p:nvPr/>
        </p:nvGrpSpPr>
        <p:grpSpPr>
          <a:xfrm>
            <a:off x="5347124" y="5059567"/>
            <a:ext cx="1818683" cy="822875"/>
            <a:chOff x="17463" y="659544"/>
            <a:chExt cx="1678784" cy="759577"/>
          </a:xfrm>
        </p:grpSpPr>
        <p:sp>
          <p:nvSpPr>
            <p:cNvPr id="131" name="TextBox 130"/>
            <p:cNvSpPr txBox="1"/>
            <p:nvPr/>
          </p:nvSpPr>
          <p:spPr>
            <a:xfrm>
              <a:off x="17463" y="1320769"/>
              <a:ext cx="1678784" cy="9835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95285" latinLnBrk="0">
                <a:defRPr/>
              </a:pPr>
              <a:r>
                <a:rPr lang="en-US" sz="867" b="1" dirty="0">
                  <a:latin typeface="+mn-ea"/>
                  <a:cs typeface="Malgun Gothic" charset="-127"/>
                </a:rPr>
                <a:t>AWS WAF</a:t>
              </a:r>
              <a:endParaRPr lang="en-US" sz="758" b="1" dirty="0">
                <a:latin typeface="+mn-ea"/>
                <a:cs typeface="Malgun Gothic" charset="-127"/>
              </a:endParaRPr>
            </a:p>
          </p:txBody>
        </p:sp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282" y="659544"/>
              <a:ext cx="528193" cy="643018"/>
            </a:xfrm>
            <a:prstGeom prst="rect">
              <a:avLst/>
            </a:prstGeom>
          </p:spPr>
        </p:pic>
      </p:grpSp>
      <p:cxnSp>
        <p:nvCxnSpPr>
          <p:cNvPr id="134" name="Straight Arrow Connector 133"/>
          <p:cNvCxnSpPr/>
          <p:nvPr/>
        </p:nvCxnSpPr>
        <p:spPr>
          <a:xfrm flipH="1" flipV="1">
            <a:off x="6161023" y="3994700"/>
            <a:ext cx="8607" cy="10190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6320377" y="3988273"/>
            <a:ext cx="14642" cy="110544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6695347" y="3270665"/>
            <a:ext cx="258354" cy="13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6695122" y="3861263"/>
            <a:ext cx="274845" cy="2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97954" y="3230927"/>
            <a:ext cx="714170" cy="6637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45515" y="3963726"/>
            <a:ext cx="2529079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95285" latinLnBrk="0">
              <a:defRPr/>
            </a:pPr>
            <a:r>
              <a:rPr lang="en-US" sz="975" b="1" dirty="0">
                <a:latin typeface="+mn-ea"/>
                <a:cs typeface="Malgun Gothic" charset="-127"/>
              </a:rPr>
              <a:t>AWS SHIELD</a:t>
            </a: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566" y="3139171"/>
            <a:ext cx="255583" cy="265606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63" y="3140665"/>
            <a:ext cx="255583" cy="26560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87" y="3712445"/>
            <a:ext cx="255583" cy="265606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219" y="3712445"/>
            <a:ext cx="255583" cy="265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937" y="2175712"/>
            <a:ext cx="659993" cy="6599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599" y="4293482"/>
            <a:ext cx="434950" cy="428183"/>
          </a:xfrm>
          <a:prstGeom prst="rect">
            <a:avLst/>
          </a:prstGeom>
        </p:spPr>
      </p:pic>
      <p:cxnSp>
        <p:nvCxnSpPr>
          <p:cNvPr id="84" name="Straight Arrow Connector 83"/>
          <p:cNvCxnSpPr>
            <a:stCxn id="74" idx="1"/>
          </p:cNvCxnSpPr>
          <p:nvPr/>
        </p:nvCxnSpPr>
        <p:spPr>
          <a:xfrm flipV="1">
            <a:off x="7912123" y="2642917"/>
            <a:ext cx="877611" cy="919889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40111" y="2906717"/>
            <a:ext cx="4330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95285" latinLnBrk="0">
              <a:defRPr/>
            </a:pPr>
            <a:r>
              <a:rPr lang="en-US" sz="2600" dirty="0">
                <a:latin typeface="+mn-ea"/>
                <a:cs typeface="Malgun Gothic" charset="-127"/>
              </a:rPr>
              <a:t>X</a:t>
            </a:r>
          </a:p>
        </p:txBody>
      </p:sp>
      <p:sp>
        <p:nvSpPr>
          <p:cNvPr id="20" name="Freeform 19"/>
          <p:cNvSpPr/>
          <p:nvPr/>
        </p:nvSpPr>
        <p:spPr>
          <a:xfrm>
            <a:off x="6117124" y="3412192"/>
            <a:ext cx="1730288" cy="2075423"/>
          </a:xfrm>
          <a:custGeom>
            <a:avLst/>
            <a:gdLst>
              <a:gd name="connsiteX0" fmla="*/ 1597189 w 1597189"/>
              <a:gd name="connsiteY0" fmla="*/ 151248 h 1915775"/>
              <a:gd name="connsiteX1" fmla="*/ 89857 w 1597189"/>
              <a:gd name="connsiteY1" fmla="*/ 158392 h 1915775"/>
              <a:gd name="connsiteX2" fmla="*/ 211301 w 1597189"/>
              <a:gd name="connsiteY2" fmla="*/ 1780023 h 1915775"/>
              <a:gd name="connsiteX3" fmla="*/ 532770 w 1597189"/>
              <a:gd name="connsiteY3" fmla="*/ 1830030 h 191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189" h="1915775">
                <a:moveTo>
                  <a:pt x="1597189" y="151248"/>
                </a:moveTo>
                <a:cubicBezTo>
                  <a:pt x="959013" y="19088"/>
                  <a:pt x="320838" y="-113071"/>
                  <a:pt x="89857" y="158392"/>
                </a:cubicBezTo>
                <a:cubicBezTo>
                  <a:pt x="-141124" y="429855"/>
                  <a:pt x="137482" y="1501417"/>
                  <a:pt x="211301" y="1780023"/>
                </a:cubicBezTo>
                <a:cubicBezTo>
                  <a:pt x="285120" y="2058629"/>
                  <a:pt x="579204" y="1820505"/>
                  <a:pt x="532770" y="1830030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95285" latinLnBrk="0">
              <a:defRPr/>
            </a:pPr>
            <a:endParaRPr lang="en-US" sz="195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137760" y="4040391"/>
            <a:ext cx="1259070" cy="20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95285" latinLnBrk="0">
              <a:defRPr/>
            </a:pPr>
            <a:r>
              <a:rPr lang="en-US" sz="758" b="1" dirty="0">
                <a:latin typeface="+mn-ea"/>
                <a:cs typeface="Malgun Gothic" charset="-127"/>
              </a:rPr>
              <a:t>Lambda@Edge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071170" y="1263770"/>
            <a:ext cx="1511952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95285" latinLnBrk="0">
              <a:defRPr/>
            </a:pPr>
            <a:r>
              <a:rPr lang="ko-KR" altLang="en-US" sz="1192" dirty="0">
                <a:latin typeface="+mn-ea"/>
                <a:cs typeface="Malgun Gothic" charset="-127"/>
              </a:rPr>
              <a:t>정적 컨텐트 오리진</a:t>
            </a:r>
            <a:endParaRPr lang="en-US" sz="1192" dirty="0">
              <a:latin typeface="+mn-ea"/>
              <a:cs typeface="Malgun Gothic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002853" y="2579238"/>
            <a:ext cx="1511952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95285" latinLnBrk="0">
              <a:defRPr/>
            </a:pPr>
            <a:r>
              <a:rPr lang="ko-KR" altLang="en-US" sz="1192" dirty="0">
                <a:latin typeface="+mn-ea"/>
                <a:cs typeface="Malgun Gothic" charset="-127"/>
              </a:rPr>
              <a:t>동적 컨텐트 오리진</a:t>
            </a:r>
            <a:endParaRPr lang="en-US" sz="1192" dirty="0">
              <a:latin typeface="+mn-ea"/>
              <a:cs typeface="Malgun Gothic" charset="-127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5249636" y="1520485"/>
            <a:ext cx="0" cy="448638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5477696" y="3840686"/>
            <a:ext cx="26806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5422109" y="3270665"/>
            <a:ext cx="308180" cy="13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11" idx="2"/>
          </p:cNvCxnSpPr>
          <p:nvPr/>
        </p:nvCxnSpPr>
        <p:spPr>
          <a:xfrm flipV="1">
            <a:off x="6245515" y="4721665"/>
            <a:ext cx="6559" cy="32318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071896" y="4732648"/>
            <a:ext cx="21105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95285" latinLnBrk="0">
              <a:defRPr/>
            </a:pPr>
            <a:r>
              <a:rPr lang="en-US" sz="1950" dirty="0">
                <a:latin typeface="+mn-ea"/>
                <a:cs typeface="Malgun Gothic" charset="-127"/>
              </a:rPr>
              <a:t>X</a:t>
            </a:r>
          </a:p>
        </p:txBody>
      </p:sp>
      <p:cxnSp>
        <p:nvCxnSpPr>
          <p:cNvPr id="58" name="Straight Arrow Connector 57"/>
          <p:cNvCxnSpPr>
            <a:stCxn id="74" idx="3"/>
            <a:endCxn id="27" idx="3"/>
          </p:cNvCxnSpPr>
          <p:nvPr/>
        </p:nvCxnSpPr>
        <p:spPr>
          <a:xfrm flipH="1">
            <a:off x="6546288" y="3562807"/>
            <a:ext cx="651666" cy="12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5446450" y="1803082"/>
            <a:ext cx="1339703" cy="910531"/>
            <a:chOff x="6104445" y="1380512"/>
            <a:chExt cx="935369" cy="738406"/>
          </a:xfrm>
        </p:grpSpPr>
        <p:pic>
          <p:nvPicPr>
            <p:cNvPr id="97" name="Picture 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405191" y="1527025"/>
              <a:ext cx="634623" cy="591893"/>
            </a:xfrm>
            <a:prstGeom prst="rect">
              <a:avLst/>
            </a:prstGeom>
          </p:spPr>
        </p:pic>
        <p:pic>
          <p:nvPicPr>
            <p:cNvPr id="98" name="Picture 7" descr="CloudFront.png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752" y="1380512"/>
              <a:ext cx="468463" cy="458128"/>
            </a:xfrm>
            <a:prstGeom prst="rect">
              <a:avLst/>
            </a:prstGeom>
          </p:spPr>
        </p:pic>
        <p:sp>
          <p:nvSpPr>
            <p:cNvPr id="101" name="TextBox 225"/>
            <p:cNvSpPr txBox="1"/>
            <p:nvPr/>
          </p:nvSpPr>
          <p:spPr>
            <a:xfrm>
              <a:off x="6104445" y="1899740"/>
              <a:ext cx="382063" cy="196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75" b="1" dirty="0">
                  <a:latin typeface="+mn-ea"/>
                </a:rPr>
                <a:t>CF</a:t>
              </a: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4218241" y="1366488"/>
            <a:ext cx="1610249" cy="32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95285" latinLnBrk="0">
              <a:defRPr/>
            </a:pPr>
            <a:r>
              <a:rPr lang="en-US" sz="1517" b="1" i="1" u="sng" dirty="0">
                <a:latin typeface="+mn-ea"/>
                <a:cs typeface="Malgun Gothic" charset="-127"/>
              </a:rPr>
              <a:t>AWS Backbone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60675" y="188913"/>
            <a:ext cx="8992887" cy="468312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altLang="ko-KR" b="1" dirty="0" smtClean="0">
                <a:latin typeface="+mn-ea"/>
              </a:rPr>
              <a:t>II. Amazon </a:t>
            </a:r>
            <a:r>
              <a:rPr lang="en-US" altLang="ko-KR" b="1" dirty="0" err="1" smtClean="0">
                <a:latin typeface="+mn-ea"/>
              </a:rPr>
              <a:t>CloudFront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▷ </a:t>
            </a:r>
            <a:r>
              <a:rPr lang="en-US" altLang="ko-KR" sz="1600" b="1" dirty="0" err="1">
                <a:latin typeface="+mn-ea"/>
              </a:rPr>
              <a:t>CloudFront</a:t>
            </a:r>
            <a:r>
              <a:rPr lang="en-US" altLang="ko-KR" sz="1600" b="1" dirty="0">
                <a:latin typeface="+mn-ea"/>
              </a:rPr>
              <a:t> Architecture with AWS Backbone</a:t>
            </a:r>
          </a:p>
        </p:txBody>
      </p:sp>
    </p:spTree>
    <p:extLst>
      <p:ext uri="{BB962C8B-B14F-4D97-AF65-F5344CB8AC3E}">
        <p14:creationId xmlns:p14="http://schemas.microsoft.com/office/powerpoint/2010/main" val="239536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909418" y="1672088"/>
            <a:ext cx="6574282" cy="4191888"/>
          </a:xfrm>
          <a:custGeom>
            <a:avLst/>
            <a:gdLst>
              <a:gd name="connsiteX0" fmla="*/ 0 w 6068568"/>
              <a:gd name="connsiteY0" fmla="*/ 96138 h 3869435"/>
              <a:gd name="connsiteX1" fmla="*/ 96138 w 6068568"/>
              <a:gd name="connsiteY1" fmla="*/ 0 h 3869435"/>
              <a:gd name="connsiteX2" fmla="*/ 5972429 w 6068568"/>
              <a:gd name="connsiteY2" fmla="*/ 0 h 3869435"/>
              <a:gd name="connsiteX3" fmla="*/ 6068568 w 6068568"/>
              <a:gd name="connsiteY3" fmla="*/ 96138 h 3869435"/>
              <a:gd name="connsiteX4" fmla="*/ 6068568 w 6068568"/>
              <a:gd name="connsiteY4" fmla="*/ 3773360 h 3869435"/>
              <a:gd name="connsiteX5" fmla="*/ 5972429 w 6068568"/>
              <a:gd name="connsiteY5" fmla="*/ 3869436 h 3869435"/>
              <a:gd name="connsiteX6" fmla="*/ 96138 w 6068568"/>
              <a:gd name="connsiteY6" fmla="*/ 3869436 h 3869435"/>
              <a:gd name="connsiteX7" fmla="*/ 0 w 6068568"/>
              <a:gd name="connsiteY7" fmla="*/ 3773360 h 3869435"/>
              <a:gd name="connsiteX8" fmla="*/ 0 w 6068568"/>
              <a:gd name="connsiteY8" fmla="*/ 96138 h 38694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068568" h="3869435">
                <a:moveTo>
                  <a:pt x="0" y="96138"/>
                </a:moveTo>
                <a:cubicBezTo>
                  <a:pt x="0" y="43052"/>
                  <a:pt x="43052" y="0"/>
                  <a:pt x="96138" y="0"/>
                </a:cubicBezTo>
                <a:lnTo>
                  <a:pt x="5972429" y="0"/>
                </a:lnTo>
                <a:cubicBezTo>
                  <a:pt x="6025514" y="0"/>
                  <a:pt x="6068568" y="43052"/>
                  <a:pt x="6068568" y="96138"/>
                </a:cubicBezTo>
                <a:lnTo>
                  <a:pt x="6068568" y="3773360"/>
                </a:lnTo>
                <a:cubicBezTo>
                  <a:pt x="6068568" y="3826421"/>
                  <a:pt x="6025514" y="3869436"/>
                  <a:pt x="5972429" y="3869436"/>
                </a:cubicBezTo>
                <a:lnTo>
                  <a:pt x="96138" y="3869436"/>
                </a:lnTo>
                <a:cubicBezTo>
                  <a:pt x="43052" y="3869436"/>
                  <a:pt x="0" y="3826421"/>
                  <a:pt x="0" y="3773360"/>
                </a:cubicBezTo>
                <a:lnTo>
                  <a:pt x="0" y="9613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5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889342" y="1658054"/>
            <a:ext cx="6602349" cy="4219956"/>
          </a:xfrm>
          <a:custGeom>
            <a:avLst/>
            <a:gdLst>
              <a:gd name="connsiteX0" fmla="*/ 12954 w 6094476"/>
              <a:gd name="connsiteY0" fmla="*/ 109093 h 3895344"/>
              <a:gd name="connsiteX1" fmla="*/ 109092 w 6094476"/>
              <a:gd name="connsiteY1" fmla="*/ 12954 h 3895344"/>
              <a:gd name="connsiteX2" fmla="*/ 5985383 w 6094476"/>
              <a:gd name="connsiteY2" fmla="*/ 12954 h 3895344"/>
              <a:gd name="connsiteX3" fmla="*/ 6081522 w 6094476"/>
              <a:gd name="connsiteY3" fmla="*/ 109093 h 3895344"/>
              <a:gd name="connsiteX4" fmla="*/ 6081522 w 6094476"/>
              <a:gd name="connsiteY4" fmla="*/ 3786314 h 3895344"/>
              <a:gd name="connsiteX5" fmla="*/ 5985383 w 6094476"/>
              <a:gd name="connsiteY5" fmla="*/ 3882390 h 3895344"/>
              <a:gd name="connsiteX6" fmla="*/ 109092 w 6094476"/>
              <a:gd name="connsiteY6" fmla="*/ 3882390 h 3895344"/>
              <a:gd name="connsiteX7" fmla="*/ 12954 w 6094476"/>
              <a:gd name="connsiteY7" fmla="*/ 3786314 h 3895344"/>
              <a:gd name="connsiteX8" fmla="*/ 12954 w 6094476"/>
              <a:gd name="connsiteY8" fmla="*/ 109093 h 38953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094476" h="3895344">
                <a:moveTo>
                  <a:pt x="12954" y="109093"/>
                </a:moveTo>
                <a:cubicBezTo>
                  <a:pt x="12954" y="56006"/>
                  <a:pt x="56007" y="12954"/>
                  <a:pt x="109092" y="12954"/>
                </a:cubicBezTo>
                <a:lnTo>
                  <a:pt x="5985383" y="12954"/>
                </a:lnTo>
                <a:cubicBezTo>
                  <a:pt x="6038469" y="12954"/>
                  <a:pt x="6081522" y="56006"/>
                  <a:pt x="6081522" y="109093"/>
                </a:cubicBezTo>
                <a:lnTo>
                  <a:pt x="6081522" y="3786314"/>
                </a:lnTo>
                <a:cubicBezTo>
                  <a:pt x="6081522" y="3839375"/>
                  <a:pt x="6038469" y="3882390"/>
                  <a:pt x="5985383" y="3882390"/>
                </a:cubicBezTo>
                <a:lnTo>
                  <a:pt x="109092" y="3882390"/>
                </a:lnTo>
                <a:cubicBezTo>
                  <a:pt x="56007" y="3882390"/>
                  <a:pt x="12954" y="3839375"/>
                  <a:pt x="12954" y="3786314"/>
                </a:cubicBezTo>
                <a:lnTo>
                  <a:pt x="12954" y="109093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73747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5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1979585" y="3280986"/>
            <a:ext cx="2390647" cy="2564003"/>
          </a:xfrm>
          <a:custGeom>
            <a:avLst/>
            <a:gdLst>
              <a:gd name="connsiteX0" fmla="*/ 17526 w 2206751"/>
              <a:gd name="connsiteY0" fmla="*/ 1183386 h 2366772"/>
              <a:gd name="connsiteX1" fmla="*/ 1103376 w 2206751"/>
              <a:gd name="connsiteY1" fmla="*/ 17526 h 2366772"/>
              <a:gd name="connsiteX2" fmla="*/ 2189226 w 2206751"/>
              <a:gd name="connsiteY2" fmla="*/ 1183386 h 2366772"/>
              <a:gd name="connsiteX3" fmla="*/ 1103376 w 2206751"/>
              <a:gd name="connsiteY3" fmla="*/ 2349245 h 2366772"/>
              <a:gd name="connsiteX4" fmla="*/ 17526 w 2206751"/>
              <a:gd name="connsiteY4" fmla="*/ 1183386 h 2366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06751" h="2366772">
                <a:moveTo>
                  <a:pt x="17526" y="1183386"/>
                </a:moveTo>
                <a:cubicBezTo>
                  <a:pt x="17526" y="539496"/>
                  <a:pt x="503682" y="17526"/>
                  <a:pt x="1103376" y="17526"/>
                </a:cubicBezTo>
                <a:cubicBezTo>
                  <a:pt x="1703070" y="17526"/>
                  <a:pt x="2189226" y="539496"/>
                  <a:pt x="2189226" y="1183386"/>
                </a:cubicBezTo>
                <a:cubicBezTo>
                  <a:pt x="2189226" y="1827275"/>
                  <a:pt x="1703070" y="2349245"/>
                  <a:pt x="1103376" y="2349245"/>
                </a:cubicBezTo>
                <a:cubicBezTo>
                  <a:pt x="503682" y="2349245"/>
                  <a:pt x="17526" y="1827275"/>
                  <a:pt x="17526" y="1183386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5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6313459" y="4869248"/>
            <a:ext cx="927862" cy="688467"/>
          </a:xfrm>
          <a:custGeom>
            <a:avLst/>
            <a:gdLst>
              <a:gd name="connsiteX0" fmla="*/ 17526 w 856488"/>
              <a:gd name="connsiteY0" fmla="*/ 317754 h 635508"/>
              <a:gd name="connsiteX1" fmla="*/ 428244 w 856488"/>
              <a:gd name="connsiteY1" fmla="*/ 17526 h 635508"/>
              <a:gd name="connsiteX2" fmla="*/ 838962 w 856488"/>
              <a:gd name="connsiteY2" fmla="*/ 317754 h 635508"/>
              <a:gd name="connsiteX3" fmla="*/ 428244 w 856488"/>
              <a:gd name="connsiteY3" fmla="*/ 617982 h 635508"/>
              <a:gd name="connsiteX4" fmla="*/ 17526 w 856488"/>
              <a:gd name="connsiteY4" fmla="*/ 317754 h 6355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6488" h="635508">
                <a:moveTo>
                  <a:pt x="17526" y="317754"/>
                </a:moveTo>
                <a:cubicBezTo>
                  <a:pt x="17526" y="151892"/>
                  <a:pt x="201422" y="17526"/>
                  <a:pt x="428244" y="17526"/>
                </a:cubicBezTo>
                <a:cubicBezTo>
                  <a:pt x="655065" y="17526"/>
                  <a:pt x="838962" y="151892"/>
                  <a:pt x="838962" y="317754"/>
                </a:cubicBezTo>
                <a:cubicBezTo>
                  <a:pt x="838962" y="483565"/>
                  <a:pt x="655065" y="617982"/>
                  <a:pt x="428244" y="617982"/>
                </a:cubicBezTo>
                <a:cubicBezTo>
                  <a:pt x="201422" y="617982"/>
                  <a:pt x="17526" y="483565"/>
                  <a:pt x="17526" y="317754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5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3869979" y="2372937"/>
            <a:ext cx="4287647" cy="465582"/>
          </a:xfrm>
          <a:custGeom>
            <a:avLst/>
            <a:gdLst>
              <a:gd name="connsiteX0" fmla="*/ 17526 w 3957828"/>
              <a:gd name="connsiteY0" fmla="*/ 214883 h 429768"/>
              <a:gd name="connsiteX1" fmla="*/ 1978914 w 3957828"/>
              <a:gd name="connsiteY1" fmla="*/ 17525 h 429768"/>
              <a:gd name="connsiteX2" fmla="*/ 3940302 w 3957828"/>
              <a:gd name="connsiteY2" fmla="*/ 214883 h 429768"/>
              <a:gd name="connsiteX3" fmla="*/ 1978914 w 3957828"/>
              <a:gd name="connsiteY3" fmla="*/ 412241 h 429768"/>
              <a:gd name="connsiteX4" fmla="*/ 17526 w 3957828"/>
              <a:gd name="connsiteY4" fmla="*/ 214883 h 4297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57828" h="429768">
                <a:moveTo>
                  <a:pt x="17526" y="214883"/>
                </a:moveTo>
                <a:cubicBezTo>
                  <a:pt x="17526" y="105917"/>
                  <a:pt x="895731" y="17525"/>
                  <a:pt x="1978914" y="17525"/>
                </a:cubicBezTo>
                <a:cubicBezTo>
                  <a:pt x="3062096" y="17525"/>
                  <a:pt x="3940302" y="105917"/>
                  <a:pt x="3940302" y="214883"/>
                </a:cubicBezTo>
                <a:cubicBezTo>
                  <a:pt x="3940302" y="323849"/>
                  <a:pt x="3062096" y="412241"/>
                  <a:pt x="1978914" y="412241"/>
                </a:cubicBezTo>
                <a:cubicBezTo>
                  <a:pt x="895731" y="412241"/>
                  <a:pt x="17526" y="323849"/>
                  <a:pt x="17526" y="214883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5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3156747" y="2087314"/>
            <a:ext cx="1129284" cy="358266"/>
          </a:xfrm>
          <a:custGeom>
            <a:avLst/>
            <a:gdLst>
              <a:gd name="connsiteX0" fmla="*/ 17526 w 1042416"/>
              <a:gd name="connsiteY0" fmla="*/ 165353 h 330707"/>
              <a:gd name="connsiteX1" fmla="*/ 521208 w 1042416"/>
              <a:gd name="connsiteY1" fmla="*/ 17525 h 330707"/>
              <a:gd name="connsiteX2" fmla="*/ 1024890 w 1042416"/>
              <a:gd name="connsiteY2" fmla="*/ 165353 h 330707"/>
              <a:gd name="connsiteX3" fmla="*/ 521208 w 1042416"/>
              <a:gd name="connsiteY3" fmla="*/ 313181 h 330707"/>
              <a:gd name="connsiteX4" fmla="*/ 17526 w 1042416"/>
              <a:gd name="connsiteY4" fmla="*/ 165353 h 3307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2416" h="330707">
                <a:moveTo>
                  <a:pt x="17526" y="165353"/>
                </a:moveTo>
                <a:cubicBezTo>
                  <a:pt x="17526" y="83692"/>
                  <a:pt x="243078" y="17525"/>
                  <a:pt x="521208" y="17525"/>
                </a:cubicBezTo>
                <a:cubicBezTo>
                  <a:pt x="799338" y="17525"/>
                  <a:pt x="1024890" y="83692"/>
                  <a:pt x="1024890" y="165353"/>
                </a:cubicBezTo>
                <a:cubicBezTo>
                  <a:pt x="1024890" y="247014"/>
                  <a:pt x="799338" y="313181"/>
                  <a:pt x="521208" y="313181"/>
                </a:cubicBezTo>
                <a:cubicBezTo>
                  <a:pt x="243078" y="313181"/>
                  <a:pt x="17526" y="247014"/>
                  <a:pt x="17526" y="165353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5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2953675" y="1694375"/>
            <a:ext cx="828801" cy="374776"/>
          </a:xfrm>
          <a:custGeom>
            <a:avLst/>
            <a:gdLst>
              <a:gd name="connsiteX0" fmla="*/ 17526 w 765047"/>
              <a:gd name="connsiteY0" fmla="*/ 172973 h 345947"/>
              <a:gd name="connsiteX1" fmla="*/ 382524 w 765047"/>
              <a:gd name="connsiteY1" fmla="*/ 17526 h 345947"/>
              <a:gd name="connsiteX2" fmla="*/ 747522 w 765047"/>
              <a:gd name="connsiteY2" fmla="*/ 172973 h 345947"/>
              <a:gd name="connsiteX3" fmla="*/ 382524 w 765047"/>
              <a:gd name="connsiteY3" fmla="*/ 328421 h 345947"/>
              <a:gd name="connsiteX4" fmla="*/ 17526 w 765047"/>
              <a:gd name="connsiteY4" fmla="*/ 172973 h 3459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5047" h="345947">
                <a:moveTo>
                  <a:pt x="17526" y="172973"/>
                </a:moveTo>
                <a:cubicBezTo>
                  <a:pt x="17526" y="87121"/>
                  <a:pt x="180975" y="17526"/>
                  <a:pt x="382524" y="17526"/>
                </a:cubicBezTo>
                <a:cubicBezTo>
                  <a:pt x="584073" y="17526"/>
                  <a:pt x="747522" y="87121"/>
                  <a:pt x="747522" y="172973"/>
                </a:cubicBezTo>
                <a:cubicBezTo>
                  <a:pt x="747522" y="258826"/>
                  <a:pt x="584073" y="328421"/>
                  <a:pt x="382524" y="328421"/>
                </a:cubicBezTo>
                <a:cubicBezTo>
                  <a:pt x="180975" y="328421"/>
                  <a:pt x="17526" y="258826"/>
                  <a:pt x="17526" y="172973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5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1278" y="1658617"/>
            <a:ext cx="7360708" cy="1417108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99602" y="3150558"/>
            <a:ext cx="7690908" cy="2779183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879469" y="2944183"/>
            <a:ext cx="801501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520" b="1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Dynamic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35511" y="4251225"/>
            <a:ext cx="50911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520" b="1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Static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790511" y="4099883"/>
            <a:ext cx="533800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520" b="1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Video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845544" y="2159959"/>
            <a:ext cx="495328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520" b="1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User</a:t>
            </a:r>
          </a:p>
          <a:p>
            <a:pPr>
              <a:lnSpc>
                <a:spcPts val="1733"/>
              </a:lnSpc>
            </a:pPr>
            <a:r>
              <a:rPr lang="en-US" altLang="zh-CN" sz="1520" b="1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Input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30281" y="1853868"/>
            <a:ext cx="320601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520" b="1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SSL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0675" y="188913"/>
            <a:ext cx="8992887" cy="468312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altLang="ko-KR" b="1" dirty="0" smtClean="0">
                <a:latin typeface="+mn-ea"/>
              </a:rPr>
              <a:t>II. Amazon </a:t>
            </a:r>
            <a:r>
              <a:rPr lang="en-US" altLang="ko-KR" b="1" dirty="0" err="1" smtClean="0">
                <a:latin typeface="+mn-ea"/>
              </a:rPr>
              <a:t>CloudFront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▷ </a:t>
            </a:r>
            <a:r>
              <a:rPr lang="en-US" altLang="ko-KR" sz="1600" b="1" dirty="0" err="1">
                <a:latin typeface="+mn-ea"/>
              </a:rPr>
              <a:t>CloudFront</a:t>
            </a:r>
            <a:r>
              <a:rPr lang="ko-KR" altLang="en-US" sz="1600" b="1">
                <a:latin typeface="+mn-ea"/>
              </a:rPr>
              <a:t>는 모든형식의 컨텐츠 가속</a:t>
            </a:r>
            <a:endParaRPr lang="en-US" altLang="ko-KR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074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26247874"/>
              </p:ext>
            </p:extLst>
          </p:nvPr>
        </p:nvGraphicFramePr>
        <p:xfrm>
          <a:off x="800100" y="2423070"/>
          <a:ext cx="8202613" cy="3574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20700" y="1849438"/>
            <a:ext cx="4952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9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493840"/>
            <a:ext cx="9029699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90570" latinLnBrk="0">
              <a:lnSpc>
                <a:spcPct val="120000"/>
              </a:lnSpc>
              <a:buClr>
                <a:schemeClr val="accent1"/>
              </a:buClr>
              <a:buFont typeface="Wingdings" charset="2"/>
              <a:buChar char="p"/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CDN </a:t>
            </a:r>
            <a:r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라우팅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클라이언트의 요청을 어떤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연결할지 결정하는 로직 및 기술로서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CDN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핵심 기술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0675" y="188913"/>
            <a:ext cx="8992887" cy="468312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altLang="ko-KR" b="1" dirty="0" smtClean="0">
                <a:latin typeface="+mn-ea"/>
              </a:rPr>
              <a:t>II. Amazon </a:t>
            </a:r>
            <a:r>
              <a:rPr lang="en-US" altLang="ko-KR" b="1" dirty="0" err="1" smtClean="0">
                <a:latin typeface="+mn-ea"/>
              </a:rPr>
              <a:t>CloudFront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▷ </a:t>
            </a:r>
            <a:r>
              <a:rPr lang="en-US" altLang="ko-KR" sz="1600" b="1" dirty="0">
                <a:latin typeface="+mn-ea"/>
              </a:rPr>
              <a:t>CDN </a:t>
            </a:r>
            <a:r>
              <a:rPr lang="ko-KR" altLang="en-US" sz="1600" b="1">
                <a:latin typeface="+mn-ea"/>
              </a:rPr>
              <a:t>라우팅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>
                <a:latin typeface="+mn-ea"/>
              </a:rPr>
              <a:t>맵핑</a:t>
            </a:r>
            <a:r>
              <a:rPr lang="en-US" altLang="ko-KR" sz="1600" b="1" dirty="0">
                <a:latin typeface="+mn-ea"/>
              </a:rPr>
              <a:t>) </a:t>
            </a:r>
            <a:r>
              <a:rPr lang="ko-KR" altLang="en-US" sz="1600" b="1">
                <a:latin typeface="+mn-ea"/>
              </a:rPr>
              <a:t>방식 비교</a:t>
            </a:r>
            <a:endParaRPr lang="en-US" altLang="ko-KR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643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D15B66-EF2B-4EF8-B942-EB7313D4EA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2DD15B66-EF2B-4EF8-B942-EB7313D4EA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2DD15B66-EF2B-4EF8-B942-EB7313D4EA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FD2912-57EE-459E-BAB1-AAB510D812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CDFD2912-57EE-459E-BAB1-AAB510D812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CDFD2912-57EE-459E-BAB1-AAB510D812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AEF5CF-80B9-4813-B532-3F694DB966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98AEF5CF-80B9-4813-B532-3F694DB966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98AEF5CF-80B9-4813-B532-3F694DB966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FF8C186-0DDC-46EB-AD5C-FB94333778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4FF8C186-0DDC-46EB-AD5C-FB94333778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4FF8C186-0DDC-46EB-AD5C-FB94333778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CCD1CD-BEC4-47D6-B22F-2C2CA5D5E2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46CCD1CD-BEC4-47D6-B22F-2C2CA5D5E2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46CCD1CD-BEC4-47D6-B22F-2C2CA5D5E2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2C837D-3EC1-425A-926B-41AF8CE422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graphicEl>
                                              <a:dgm id="{B82C837D-3EC1-425A-926B-41AF8CE422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B82C837D-3EC1-425A-926B-41AF8CE422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obile-Client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76" y="2411406"/>
            <a:ext cx="1225309" cy="122530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14" descr="User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04" y="2791296"/>
            <a:ext cx="792480" cy="792480"/>
          </a:xfrm>
          <a:prstGeom prst="rect">
            <a:avLst/>
          </a:prstGeom>
        </p:spPr>
      </p:pic>
      <p:pic>
        <p:nvPicPr>
          <p:cNvPr id="6" name="Picture 7" descr="CloudFron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624" y="2535785"/>
            <a:ext cx="919296" cy="919296"/>
          </a:xfrm>
          <a:prstGeom prst="rect">
            <a:avLst/>
          </a:prstGeom>
        </p:spPr>
      </p:pic>
      <p:sp>
        <p:nvSpPr>
          <p:cNvPr id="7" name="TextBox 17"/>
          <p:cNvSpPr txBox="1"/>
          <p:nvPr/>
        </p:nvSpPr>
        <p:spPr>
          <a:xfrm>
            <a:off x="7895866" y="3542694"/>
            <a:ext cx="1557696" cy="2334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95285" latinLnBrk="0">
              <a:defRPr/>
            </a:pPr>
            <a:r>
              <a:rPr lang="en-US" sz="1517" b="1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eiryo" charset="-128"/>
              </a:rPr>
              <a:t>Origin</a:t>
            </a:r>
          </a:p>
        </p:txBody>
      </p:sp>
      <p:pic>
        <p:nvPicPr>
          <p:cNvPr id="8" name="Picture 13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036" y="2379989"/>
            <a:ext cx="1223390" cy="1223390"/>
          </a:xfrm>
          <a:prstGeom prst="rect">
            <a:avLst/>
          </a:prstGeom>
        </p:spPr>
      </p:pic>
      <p:sp>
        <p:nvSpPr>
          <p:cNvPr id="9" name="TextBox 17"/>
          <p:cNvSpPr txBox="1"/>
          <p:nvPr/>
        </p:nvSpPr>
        <p:spPr>
          <a:xfrm>
            <a:off x="4252942" y="3576273"/>
            <a:ext cx="1557696" cy="2334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95285" latinLnBrk="0">
              <a:defRPr/>
            </a:pPr>
            <a:r>
              <a:rPr lang="en-US" altLang="ja-JP" sz="1517" b="1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eiryo" charset="-128"/>
              </a:rPr>
              <a:t>CloudFront</a:t>
            </a:r>
            <a:endParaRPr lang="en-US" sz="1517" b="1" dirty="0">
              <a:solidFill>
                <a:srgbClr val="47474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eiryo" charset="-128"/>
            </a:endParaRPr>
          </a:p>
        </p:txBody>
      </p:sp>
      <p:sp>
        <p:nvSpPr>
          <p:cNvPr id="10" name="左右矢印 16"/>
          <p:cNvSpPr/>
          <p:nvPr/>
        </p:nvSpPr>
        <p:spPr>
          <a:xfrm>
            <a:off x="5810637" y="2967587"/>
            <a:ext cx="2251399" cy="233114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95285" latinLnBrk="0">
              <a:defRPr/>
            </a:pPr>
            <a:endParaRPr kumimoji="1" lang="ja-JP" altLang="en-US" sz="195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左右矢印 17"/>
          <p:cNvSpPr/>
          <p:nvPr/>
        </p:nvSpPr>
        <p:spPr>
          <a:xfrm>
            <a:off x="2062416" y="2967586"/>
            <a:ext cx="2251399" cy="233114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95285" latinLnBrk="0">
              <a:defRPr/>
            </a:pPr>
            <a:endParaRPr kumimoji="1" lang="ja-JP" altLang="en-US" sz="195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7"/>
          <p:cNvSpPr txBox="1"/>
          <p:nvPr/>
        </p:nvSpPr>
        <p:spPr>
          <a:xfrm>
            <a:off x="728649" y="3546485"/>
            <a:ext cx="1557696" cy="2334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95285" latinLnBrk="0">
              <a:defRPr/>
            </a:pPr>
            <a:r>
              <a:rPr lang="en-US" sz="1517" b="1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eiryo" charset="-128"/>
              </a:rPr>
              <a:t>Viewer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69800" y="3577724"/>
            <a:ext cx="2230445" cy="14931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495285" latinLnBrk="0">
              <a:defRPr/>
            </a:pPr>
            <a:r>
              <a:rPr lang="en-US" altLang="ja-JP" sz="1517" b="1" u="sng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Latency</a:t>
            </a:r>
            <a:r>
              <a:rPr lang="en-US" altLang="ko-KR" sz="1517" b="1" u="sng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17" b="1" u="sng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 라우팅</a:t>
            </a:r>
            <a:endParaRPr lang="en-US" altLang="ko-KR" sz="1517" b="1" u="sng" dirty="0">
              <a:solidFill>
                <a:srgbClr val="4747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495285" latinLnBrk="0">
              <a:defRPr/>
            </a:pPr>
            <a:endParaRPr lang="en-US" altLang="ja-JP" sz="1517" dirty="0">
              <a:solidFill>
                <a:srgbClr val="4747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495285" latinLnBrk="0">
              <a:defRPr/>
            </a:pPr>
            <a:r>
              <a:rPr lang="en-US" altLang="ja-JP" sz="1517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Caching: </a:t>
            </a:r>
            <a:r>
              <a:rPr lang="ko-KR" altLang="en-US" sz="1517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정적</a:t>
            </a:r>
            <a:r>
              <a:rPr lang="en-US" altLang="ko-KR" sz="1517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17" b="1" u="sng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동적</a:t>
            </a:r>
            <a:endParaRPr lang="en-US" altLang="ko-KR" sz="1517" b="1" u="sng" dirty="0">
              <a:solidFill>
                <a:srgbClr val="4747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495285" latinLnBrk="0">
              <a:defRPr/>
            </a:pPr>
            <a:r>
              <a:rPr lang="en-US" altLang="ja-JP" sz="1517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TCP </a:t>
            </a:r>
            <a:r>
              <a:rPr lang="ko-KR" altLang="en-US" sz="1517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최적화</a:t>
            </a:r>
            <a:endParaRPr lang="en-US" altLang="ko-KR" sz="1517" dirty="0">
              <a:solidFill>
                <a:srgbClr val="4747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495285" latinLnBrk="0">
              <a:defRPr/>
            </a:pPr>
            <a:r>
              <a:rPr lang="en-US" altLang="ko-KR" sz="1517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17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 압축</a:t>
            </a:r>
            <a:endParaRPr lang="en-US" altLang="ko-KR" sz="1517" dirty="0">
              <a:solidFill>
                <a:srgbClr val="4747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495285" latinLnBrk="0">
              <a:defRPr/>
            </a:pPr>
            <a:r>
              <a:rPr lang="en-US" altLang="ko-KR" sz="1517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SSL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48246" y="3582435"/>
            <a:ext cx="2237294" cy="1960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495285" latinLnBrk="0">
              <a:defRPr/>
            </a:pPr>
            <a:r>
              <a:rPr lang="en-US" altLang="ja-JP" sz="1517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Persistent TCP </a:t>
            </a:r>
            <a:r>
              <a:rPr lang="ko-KR" altLang="en-US" sz="1517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연결</a:t>
            </a:r>
            <a:endParaRPr lang="en-US" altLang="ko-KR" sz="1517" dirty="0">
              <a:solidFill>
                <a:srgbClr val="4747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495285" latinLnBrk="0">
              <a:defRPr/>
            </a:pPr>
            <a:r>
              <a:rPr lang="en-US" altLang="ja-JP" sz="1517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TCP </a:t>
            </a:r>
            <a:r>
              <a:rPr lang="ko-KR" altLang="en-US" sz="1517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최적화</a:t>
            </a:r>
            <a:endParaRPr lang="en-US" altLang="ko-KR" sz="1517" dirty="0">
              <a:solidFill>
                <a:srgbClr val="4747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495285" latinLnBrk="0">
              <a:defRPr/>
            </a:pPr>
            <a:r>
              <a:rPr lang="en-US" altLang="ko-KR" sz="1517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Pre-</a:t>
            </a:r>
            <a:r>
              <a:rPr lang="en-US" altLang="ko-KR" sz="1517" dirty="0" err="1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Petch</a:t>
            </a:r>
            <a:endParaRPr lang="en-US" altLang="ko-KR" sz="1517" dirty="0">
              <a:solidFill>
                <a:srgbClr val="4747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495285" latinLnBrk="0">
              <a:defRPr/>
            </a:pPr>
            <a:r>
              <a:rPr lang="en-US" altLang="ko-KR" sz="1517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SSL</a:t>
            </a:r>
            <a:endParaRPr lang="en-US" altLang="ja-JP" sz="1517" dirty="0">
              <a:solidFill>
                <a:srgbClr val="4747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495285" latinLnBrk="0">
              <a:defRPr/>
            </a:pPr>
            <a:r>
              <a:rPr lang="en-US" altLang="ja-JP" sz="1517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Region Edge Cache</a:t>
            </a:r>
            <a:endParaRPr lang="en-US" altLang="ko-KR" sz="1517" dirty="0">
              <a:solidFill>
                <a:srgbClr val="4747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495285" latinLnBrk="0">
              <a:defRPr/>
            </a:pPr>
            <a:endParaRPr lang="en-US" altLang="ja-JP" sz="1517" dirty="0">
              <a:solidFill>
                <a:srgbClr val="4747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495285" latinLnBrk="0">
              <a:defRPr/>
            </a:pPr>
            <a:r>
              <a:rPr lang="en-US" altLang="ja-JP" sz="1517" b="1" u="sng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AWS Backbone (AWS </a:t>
            </a:r>
            <a:r>
              <a:rPr lang="en-US" altLang="ko-KR" sz="1517" b="1" u="sng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Origin)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0675" y="188913"/>
            <a:ext cx="8992887" cy="468312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altLang="ko-KR" b="1" dirty="0" smtClean="0">
                <a:latin typeface="+mn-ea"/>
              </a:rPr>
              <a:t>II. Amazon </a:t>
            </a:r>
            <a:r>
              <a:rPr lang="en-US" altLang="ko-KR" b="1" dirty="0" err="1" smtClean="0">
                <a:latin typeface="+mn-ea"/>
              </a:rPr>
              <a:t>CloudFront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▷ </a:t>
            </a:r>
            <a:r>
              <a:rPr lang="en-US" altLang="ko-KR" sz="1600" b="1" dirty="0" err="1">
                <a:latin typeface="+mn-ea"/>
              </a:rPr>
              <a:t>CloudFront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>
                <a:latin typeface="+mn-ea"/>
              </a:rPr>
              <a:t>가속 기술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7200" y="1473520"/>
            <a:ext cx="9029699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90570" latinLnBrk="0">
              <a:lnSpc>
                <a:spcPct val="120000"/>
              </a:lnSpc>
              <a:buClr>
                <a:schemeClr val="accent1"/>
              </a:buClr>
              <a:buFont typeface="Wingdings" charset="2"/>
              <a:buChar char="p"/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CloudFront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가속 </a:t>
            </a:r>
            <a:r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8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0675" y="188913"/>
            <a:ext cx="8992887" cy="468312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67"/>
          <p:cNvSpPr txBox="1"/>
          <p:nvPr/>
        </p:nvSpPr>
        <p:spPr>
          <a:xfrm>
            <a:off x="776292" y="1817201"/>
            <a:ext cx="8795547" cy="491132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498759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8759" algn="l" defTabSz="498759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7519" algn="l" defTabSz="498759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6278" algn="l" defTabSz="498759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5038" algn="l" defTabSz="498759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93797" algn="l" defTabSz="498759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92557" algn="l" defTabSz="498759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1316" algn="l" defTabSz="498759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0076" algn="l" defTabSz="498759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47675">
              <a:lnSpc>
                <a:spcPct val="150000"/>
              </a:lnSpc>
              <a:buFont typeface="+mj-lt"/>
              <a:buAutoNum type="romanUcPeriod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AWS /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메가존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소개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7675" indent="-447675">
              <a:lnSpc>
                <a:spcPct val="150000"/>
              </a:lnSpc>
              <a:buFont typeface="+mj-lt"/>
              <a:buAutoNum type="romanUcPeriod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Amazon </a:t>
            </a: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CloudFront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7675" indent="-447675">
              <a:lnSpc>
                <a:spcPct val="150000"/>
              </a:lnSpc>
              <a:buFont typeface="+mj-lt"/>
              <a:buAutoNum type="romanUcPeriod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방송통신대학교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CDN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환경 검토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657225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30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51015771"/>
              </p:ext>
            </p:extLst>
          </p:nvPr>
        </p:nvGraphicFramePr>
        <p:xfrm>
          <a:off x="590551" y="1870075"/>
          <a:ext cx="8756650" cy="3849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0675" y="188913"/>
            <a:ext cx="8992887" cy="468312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altLang="ko-KR" b="1" dirty="0" smtClean="0">
                <a:latin typeface="+mn-ea"/>
              </a:rPr>
              <a:t>II. Amazon </a:t>
            </a:r>
            <a:r>
              <a:rPr lang="en-US" altLang="ko-KR" b="1" dirty="0" err="1" smtClean="0">
                <a:latin typeface="+mn-ea"/>
              </a:rPr>
              <a:t>CloudFront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▷ </a:t>
            </a:r>
            <a:r>
              <a:rPr lang="en-US" altLang="ko-KR" sz="1600" b="1" dirty="0">
                <a:latin typeface="+mn-ea"/>
              </a:rPr>
              <a:t>DDoS </a:t>
            </a:r>
            <a:r>
              <a:rPr lang="ko-KR" altLang="en-US" sz="1600" b="1">
                <a:latin typeface="+mn-ea"/>
              </a:rPr>
              <a:t>대응방안 </a:t>
            </a:r>
            <a:r>
              <a:rPr lang="ko-KR" altLang="en-US" sz="1600" b="1" smtClean="0">
                <a:latin typeface="+mn-ea"/>
              </a:rPr>
              <a:t>비교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0675" y="1402400"/>
            <a:ext cx="902969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90570" latinLnBrk="0">
              <a:lnSpc>
                <a:spcPct val="120000"/>
              </a:lnSpc>
              <a:buClr>
                <a:schemeClr val="accent1"/>
              </a:buClr>
              <a:buFont typeface="Wingdings" charset="2"/>
              <a:buChar char="p"/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DDoS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대응방안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장비형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서비스형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 AWS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CloudFront</a:t>
            </a:r>
            <a:endPara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79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D15B66-EF2B-4EF8-B942-EB7313D4EA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2DD15B66-EF2B-4EF8-B942-EB7313D4EA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2DD15B66-EF2B-4EF8-B942-EB7313D4EA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FD2912-57EE-459E-BAB1-AAB510D812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CDFD2912-57EE-459E-BAB1-AAB510D812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CDFD2912-57EE-459E-BAB1-AAB510D812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AEF5CF-80B9-4813-B532-3F694DB966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98AEF5CF-80B9-4813-B532-3F694DB966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98AEF5CF-80B9-4813-B532-3F694DB966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FF8C186-0DDC-46EB-AD5C-FB94333778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4FF8C186-0DDC-46EB-AD5C-FB94333778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4FF8C186-0DDC-46EB-AD5C-FB94333778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CCD1CD-BEC4-47D6-B22F-2C2CA5D5E2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46CCD1CD-BEC4-47D6-B22F-2C2CA5D5E2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46CCD1CD-BEC4-47D6-B22F-2C2CA5D5E2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2C837D-3EC1-425A-926B-41AF8CE422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graphicEl>
                                              <a:dgm id="{B82C837D-3EC1-425A-926B-41AF8CE422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B82C837D-3EC1-425A-926B-41AF8CE422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/>
          <p:cNvCxnSpPr>
            <a:stCxn id="52" idx="1"/>
          </p:cNvCxnSpPr>
          <p:nvPr/>
        </p:nvCxnSpPr>
        <p:spPr>
          <a:xfrm flipH="1">
            <a:off x="5577054" y="4149050"/>
            <a:ext cx="755803" cy="9063"/>
          </a:xfrm>
          <a:prstGeom prst="line">
            <a:avLst/>
          </a:prstGeom>
          <a:ln w="38100">
            <a:solidFill>
              <a:schemeClr val="accent4"/>
            </a:solidFill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" name="Picture 52" descr="Traditional-Server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89" y="3581277"/>
            <a:ext cx="584957" cy="662441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509612" y="2413081"/>
            <a:ext cx="3743893" cy="32575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メイリオ"/>
                <a:ea typeface="メイリオ"/>
                <a:cs typeface="メイリオ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メイリオ"/>
                <a:ea typeface="メイリオ"/>
                <a:cs typeface="メイリオ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メイリオ"/>
                <a:ea typeface="メイリオ"/>
                <a:cs typeface="メイリオ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メイリオ"/>
                <a:ea typeface="メイリオ"/>
                <a:cs typeface="メイリオ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メイリオ"/>
                <a:ea typeface="メイリオ"/>
                <a:cs typeface="メイリオ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1464" indent="-371464" defTabSz="495285">
              <a:buFont typeface="Wingdings" panose="05000000000000000000" pitchFamily="2" charset="2"/>
              <a:buChar char="n"/>
              <a:defRPr/>
            </a:pPr>
            <a:r>
              <a:rPr lang="ko-KR" altLang="en-US" sz="1517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eiryo" charset="-128"/>
              </a:rPr>
              <a:t>내부에서 모든 </a:t>
            </a:r>
            <a:r>
              <a:rPr lang="en-US" altLang="ko-KR" sz="1517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eiryo" charset="-128"/>
              </a:rPr>
              <a:t>CloudFront </a:t>
            </a:r>
            <a:r>
              <a:rPr lang="en-US" altLang="ko-KR" sz="1517" dirty="0" err="1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eiryo" charset="-128"/>
              </a:rPr>
              <a:t>PoP</a:t>
            </a:r>
            <a:r>
              <a:rPr lang="ko-KR" altLang="en-US" sz="1517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eiryo" charset="-128"/>
              </a:rPr>
              <a:t>에서 </a:t>
            </a:r>
            <a:r>
              <a:rPr lang="en-US" altLang="ko-KR" sz="1517" dirty="0" err="1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eiryo" charset="-128"/>
              </a:rPr>
              <a:t>DDoS</a:t>
            </a:r>
            <a:r>
              <a:rPr lang="en-US" altLang="ko-KR" sz="1517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eiryo" charset="-128"/>
              </a:rPr>
              <a:t> </a:t>
            </a:r>
            <a:r>
              <a:rPr lang="ko-KR" altLang="en-US" sz="1517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eiryo" charset="-128"/>
              </a:rPr>
              <a:t>방어 시스템이 인라인으로 실행 중입니다</a:t>
            </a:r>
            <a:r>
              <a:rPr lang="en-US" altLang="ko-KR" sz="1517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eiryo" charset="-128"/>
              </a:rPr>
              <a:t>.</a:t>
            </a:r>
          </a:p>
          <a:p>
            <a:pPr marL="371464" indent="-371464" defTabSz="495285">
              <a:buFont typeface="Wingdings" panose="05000000000000000000" pitchFamily="2" charset="2"/>
              <a:buChar char="n"/>
              <a:defRPr/>
            </a:pPr>
            <a:endParaRPr kumimoji="1" lang="en-US" altLang="ko-KR" sz="1517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71464" indent="-371464" defTabSz="495285">
              <a:buFont typeface="Wingdings" panose="05000000000000000000" pitchFamily="2" charset="2"/>
              <a:buChar char="n"/>
              <a:defRPr/>
            </a:pPr>
            <a:r>
              <a:rPr kumimoji="1" lang="ko-KR" altLang="en-US" sz="1517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도달하는모든 패킷은 모두 인라인에서 검사되고 학습 알고리즘으로 스코어링 됩니다</a:t>
            </a:r>
            <a:r>
              <a:rPr kumimoji="1" lang="en-US" altLang="ko-KR" sz="1517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517" dirty="0">
              <a:solidFill>
                <a:srgbClr val="47474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eiryo" charset="-128"/>
            </a:endParaRPr>
          </a:p>
          <a:p>
            <a:pPr marL="371464" indent="-371464" defTabSz="495285">
              <a:spcBef>
                <a:spcPts val="1300"/>
              </a:spcBef>
              <a:spcAft>
                <a:spcPts val="13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ko-KR" sz="1517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eiryo" charset="-128"/>
              </a:rPr>
              <a:t>Always-on, in line protection</a:t>
            </a:r>
            <a:r>
              <a:rPr lang="ko-KR" altLang="en-US" sz="1517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eiryo" charset="-128"/>
              </a:rPr>
              <a:t>은 가용성</a:t>
            </a:r>
            <a:r>
              <a:rPr lang="en-US" altLang="ko-KR" sz="1517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eiryo" charset="-128"/>
              </a:rPr>
              <a:t>, </a:t>
            </a:r>
            <a:r>
              <a:rPr lang="ko-KR" altLang="en-US" sz="1517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eiryo" charset="-128"/>
              </a:rPr>
              <a:t>처리량 및 대기 시간에 영향을주지 않으면서 공격을 완화합니다</a:t>
            </a:r>
            <a:r>
              <a:rPr lang="en-US" altLang="ja-JP" sz="1517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eiryo" charset="-128"/>
              </a:rPr>
              <a:t>.</a:t>
            </a:r>
          </a:p>
          <a:p>
            <a:pPr marL="371464" indent="-371464" defTabSz="495285">
              <a:spcBef>
                <a:spcPts val="1300"/>
              </a:spcBef>
              <a:spcAft>
                <a:spcPts val="1300"/>
              </a:spcAft>
              <a:buFont typeface="Wingdings" panose="05000000000000000000" pitchFamily="2" charset="2"/>
              <a:buChar char="n"/>
              <a:defRPr/>
            </a:pPr>
            <a:endParaRPr lang="en-SG" sz="1517" dirty="0">
              <a:solidFill>
                <a:srgbClr val="47474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eiryo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519411" y="1480286"/>
            <a:ext cx="9031102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95285" latinLnBrk="0">
              <a:defRPr/>
            </a:pPr>
            <a:r>
              <a:rPr kumimoji="1" lang="en-US" altLang="ko-KR" sz="1733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eiryo" charset="-128"/>
              </a:rPr>
              <a:t>AWS Shield Standard</a:t>
            </a:r>
            <a:r>
              <a:rPr kumimoji="1" lang="ko-KR" altLang="en-US" sz="1733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eiryo" charset="-128"/>
              </a:rPr>
              <a:t>에 의한 </a:t>
            </a:r>
            <a:r>
              <a:rPr kumimoji="1" lang="en-US" altLang="ko-KR" sz="1733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eiryo" charset="-128"/>
              </a:rPr>
              <a:t>L3/L4 DDoS </a:t>
            </a:r>
            <a:r>
              <a:rPr kumimoji="1" lang="ko-KR" altLang="en-US" sz="1733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eiryo" charset="-128"/>
              </a:rPr>
              <a:t>보호는 </a:t>
            </a:r>
            <a:r>
              <a:rPr kumimoji="1" lang="ko-KR" altLang="en-US" sz="1733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eiryo" charset="-128"/>
              </a:rPr>
              <a:t>추가 비용없이 </a:t>
            </a:r>
            <a:r>
              <a:rPr kumimoji="1" lang="ko-KR" altLang="en-US" sz="1733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eiryo" charset="-128"/>
              </a:rPr>
              <a:t>기본 제공</a:t>
            </a:r>
            <a:r>
              <a:rPr kumimoji="1" lang="en-US" altLang="ko-KR" sz="1733" dirty="0">
                <a:solidFill>
                  <a:srgbClr val="4747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eiryo" charset="-128"/>
              </a:rPr>
              <a:t>.</a:t>
            </a:r>
            <a:endParaRPr kumimoji="1" lang="ja-JP" altLang="en-US" sz="1733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eiryo" charset="-128"/>
            </a:endParaRP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7409183" y="3037321"/>
            <a:ext cx="1981202" cy="2478709"/>
            <a:chOff x="3831436" y="1581775"/>
            <a:chExt cx="660693" cy="729916"/>
          </a:xfrm>
        </p:grpSpPr>
        <p:sp>
          <p:nvSpPr>
            <p:cNvPr id="19" name="Rounded Rectangle 18"/>
            <p:cNvSpPr/>
            <p:nvPr/>
          </p:nvSpPr>
          <p:spPr>
            <a:xfrm>
              <a:off x="3831436" y="1581775"/>
              <a:ext cx="660693" cy="729916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</p:txBody>
        </p:sp>
        <p:sp>
          <p:nvSpPr>
            <p:cNvPr id="20" name="TextBox 37"/>
            <p:cNvSpPr txBox="1">
              <a:spLocks noChangeArrowheads="1"/>
            </p:cNvSpPr>
            <p:nvPr/>
          </p:nvSpPr>
          <p:spPr bwMode="auto">
            <a:xfrm>
              <a:off x="4075175" y="1712272"/>
              <a:ext cx="381457" cy="115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975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eiryo" panose="020B0604030504040204" pitchFamily="34" charset="-128"/>
                </a:rPr>
                <a:t>AWS </a:t>
              </a:r>
              <a:r>
                <a:rPr lang="en-US" sz="975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eiryo" panose="020B0604030504040204" pitchFamily="34" charset="-128"/>
                </a:rPr>
                <a:t>Origin</a:t>
              </a:r>
            </a:p>
            <a:p>
              <a:pPr algn="ctr"/>
              <a:r>
                <a:rPr lang="en-US" sz="975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eiryo" panose="020B0604030504040204" pitchFamily="34" charset="-128"/>
                </a:rPr>
                <a:t> </a:t>
              </a:r>
              <a:r>
                <a:rPr lang="en-US" sz="975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eiryo" panose="020B0604030504040204" pitchFamily="34" charset="-128"/>
                </a:rPr>
                <a:t>(ELB, EC2, S3)</a:t>
              </a:r>
            </a:p>
          </p:txBody>
        </p:sp>
      </p:grpSp>
      <p:cxnSp>
        <p:nvCxnSpPr>
          <p:cNvPr id="25" name="Straight Connector 24"/>
          <p:cNvCxnSpPr>
            <a:cxnSpLocks noChangeAspect="1"/>
            <a:stCxn id="32" idx="1"/>
          </p:cNvCxnSpPr>
          <p:nvPr/>
        </p:nvCxnSpPr>
        <p:spPr>
          <a:xfrm flipH="1" flipV="1">
            <a:off x="4103684" y="3505119"/>
            <a:ext cx="1069505" cy="681592"/>
          </a:xfrm>
          <a:prstGeom prst="line">
            <a:avLst/>
          </a:prstGeom>
          <a:ln w="34925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37"/>
          <p:cNvSpPr txBox="1">
            <a:spLocks noChangeArrowheads="1"/>
          </p:cNvSpPr>
          <p:nvPr/>
        </p:nvSpPr>
        <p:spPr bwMode="auto">
          <a:xfrm>
            <a:off x="5702664" y="4622540"/>
            <a:ext cx="1947208" cy="25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83" b="1" dirty="0">
                <a:latin typeface="맑은 고딕" panose="020B0503020000020004" pitchFamily="50" charset="-127"/>
                <a:ea typeface="맑은 고딕" panose="020B0503020000020004" pitchFamily="50" charset="-127"/>
                <a:cs typeface="Meiryo" panose="020B0604030504040204" pitchFamily="34" charset="-128"/>
              </a:rPr>
              <a:t>CloudFront</a:t>
            </a:r>
          </a:p>
        </p:txBody>
      </p:sp>
      <p:pic>
        <p:nvPicPr>
          <p:cNvPr id="27" name="Picture 26" descr="Traditional-Server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942" y="3716919"/>
            <a:ext cx="584957" cy="662441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3574826" y="3035750"/>
            <a:ext cx="1687581" cy="1143861"/>
            <a:chOff x="2426930" y="3197985"/>
            <a:chExt cx="1055205" cy="631570"/>
          </a:xfrm>
        </p:grpSpPr>
        <p:pic>
          <p:nvPicPr>
            <p:cNvPr id="29" name="Picture Placeholder 16" descr="Deck_Bomb_Dark_Orange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6" b="21411"/>
            <a:stretch/>
          </p:blipFill>
          <p:spPr>
            <a:xfrm>
              <a:off x="2524108" y="3197985"/>
              <a:ext cx="731520" cy="5555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0" name="TextBox 37"/>
            <p:cNvSpPr txBox="1">
              <a:spLocks noChangeArrowheads="1"/>
            </p:cNvSpPr>
            <p:nvPr/>
          </p:nvSpPr>
          <p:spPr bwMode="auto">
            <a:xfrm>
              <a:off x="2426930" y="3695731"/>
              <a:ext cx="1055205" cy="133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ja-JP" sz="975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Meiryo" panose="020B0604030504040204" pitchFamily="34" charset="-128"/>
                </a:rPr>
                <a:t>DDoS</a:t>
              </a:r>
              <a:r>
                <a:rPr lang="en-US" altLang="ja-JP" sz="975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eiryo" panose="020B0604030504040204" pitchFamily="34" charset="-128"/>
                </a:rPr>
                <a:t> </a:t>
              </a:r>
              <a:r>
                <a:rPr lang="ko-KR" altLang="en-US" sz="975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eiryo" panose="020B0604030504040204" pitchFamily="34" charset="-128"/>
                </a:rPr>
                <a:t>공격</a:t>
              </a:r>
              <a:endParaRPr lang="en-US" altLang="ja-JP" sz="975" b="1" dirty="0">
                <a:latin typeface="맑은 고딕" panose="020B0503020000020004" pitchFamily="50" charset="-127"/>
                <a:ea typeface="맑은 고딕" panose="020B0503020000020004" pitchFamily="50" charset="-127"/>
                <a:cs typeface="Meiryo" panose="020B0604030504040204" pitchFamily="34" charset="-128"/>
              </a:endParaRP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H="1">
            <a:off x="4329387" y="4321928"/>
            <a:ext cx="933020" cy="347436"/>
          </a:xfrm>
          <a:prstGeom prst="line">
            <a:avLst/>
          </a:prstGeom>
          <a:ln w="38100">
            <a:solidFill>
              <a:schemeClr val="accent4"/>
            </a:solidFill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Traditional-Server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89" y="3855491"/>
            <a:ext cx="584957" cy="662441"/>
          </a:xfrm>
          <a:prstGeom prst="rect">
            <a:avLst/>
          </a:prstGeom>
        </p:spPr>
      </p:pic>
      <p:sp>
        <p:nvSpPr>
          <p:cNvPr id="36" name="TextBox 37"/>
          <p:cNvSpPr txBox="1">
            <a:spLocks noChangeArrowheads="1"/>
          </p:cNvSpPr>
          <p:nvPr/>
        </p:nvSpPr>
        <p:spPr bwMode="auto">
          <a:xfrm>
            <a:off x="4643840" y="4618100"/>
            <a:ext cx="1687581" cy="25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83" b="1" dirty="0">
                <a:latin typeface="맑은 고딕" panose="020B0503020000020004" pitchFamily="50" charset="-127"/>
                <a:ea typeface="맑은 고딕" panose="020B0503020000020004" pitchFamily="50" charset="-127"/>
                <a:cs typeface="Meiryo" panose="020B0604030504040204" pitchFamily="34" charset="-128"/>
              </a:rPr>
              <a:t>BlackWatch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938173" y="3082573"/>
            <a:ext cx="2237325" cy="2478709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450831" y="2885893"/>
            <a:ext cx="1245989" cy="276535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9056" tIns="49528" rIns="99056" bIns="49528" rtlCol="0" anchor="ctr"/>
          <a:lstStyle/>
          <a:p>
            <a:pPr algn="ctr"/>
            <a:r>
              <a:rPr lang="en-US" sz="867" b="1" dirty="0">
                <a:latin typeface="맑은 고딕" panose="020B0503020000020004" pitchFamily="50" charset="-127"/>
                <a:ea typeface="맑은 고딕" panose="020B0503020000020004" pitchFamily="50" charset="-127"/>
                <a:cs typeface="Meiryo" panose="020B0604030504040204" pitchFamily="34" charset="-128"/>
              </a:rPr>
              <a:t>Edge Location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787816" y="2885893"/>
            <a:ext cx="1245989" cy="276535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9056" tIns="49528" rIns="99056" bIns="49528" rtlCol="0" anchor="ctr"/>
          <a:lstStyle/>
          <a:p>
            <a:pPr algn="ctr"/>
            <a:r>
              <a:rPr lang="en-US" sz="867" b="1" dirty="0">
                <a:latin typeface="맑은 고딕" panose="020B0503020000020004" pitchFamily="50" charset="-127"/>
                <a:ea typeface="맑은 고딕" panose="020B0503020000020004" pitchFamily="50" charset="-127"/>
                <a:cs typeface="Meiryo" panose="020B0604030504040204" pitchFamily="34" charset="-128"/>
              </a:rPr>
              <a:t>Origin</a:t>
            </a:r>
          </a:p>
        </p:txBody>
      </p:sp>
      <p:pic>
        <p:nvPicPr>
          <p:cNvPr id="41" name="Picture 40" descr="VPC-Clou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870" y="3383985"/>
            <a:ext cx="588825" cy="593992"/>
          </a:xfrm>
          <a:prstGeom prst="rect">
            <a:avLst/>
          </a:prstGeom>
        </p:spPr>
      </p:pic>
      <p:sp>
        <p:nvSpPr>
          <p:cNvPr id="46" name="角丸四角形 63"/>
          <p:cNvSpPr/>
          <p:nvPr/>
        </p:nvSpPr>
        <p:spPr>
          <a:xfrm>
            <a:off x="4942030" y="2313451"/>
            <a:ext cx="4371983" cy="3133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92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BlackWatch</a:t>
            </a:r>
            <a:r>
              <a:rPr kumimoji="1" lang="en-US" altLang="ja-JP" sz="119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19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시스템에서</a:t>
            </a:r>
            <a:r>
              <a:rPr kumimoji="1" lang="en-US" altLang="ja-JP" sz="119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95% </a:t>
            </a:r>
            <a:r>
              <a:rPr kumimoji="1" lang="ko-KR" altLang="en-US" sz="119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이상의</a:t>
            </a:r>
            <a:r>
              <a:rPr kumimoji="1" lang="en-US" altLang="ja-JP" sz="119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L3/L4 </a:t>
            </a:r>
            <a:r>
              <a:rPr kumimoji="1" lang="en-US" altLang="ja-JP" sz="1192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DDoS</a:t>
            </a:r>
            <a:r>
              <a:rPr kumimoji="1" lang="en-US" altLang="ja-JP" sz="119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19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 차단</a:t>
            </a:r>
            <a:endParaRPr kumimoji="1" lang="ja-JP" altLang="en-US" sz="1192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254" y="4434053"/>
            <a:ext cx="565997" cy="5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31"/>
          <p:cNvSpPr txBox="1">
            <a:spLocks noChangeArrowheads="1"/>
          </p:cNvSpPr>
          <p:nvPr/>
        </p:nvSpPr>
        <p:spPr bwMode="auto">
          <a:xfrm>
            <a:off x="8203095" y="4562706"/>
            <a:ext cx="1171927" cy="2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975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Custom Origin</a:t>
            </a:r>
            <a:endParaRPr lang="en-US" sz="975" b="1" dirty="0">
              <a:latin typeface="맑은 고딕" panose="020B0503020000020004" pitchFamily="50" charset="-127"/>
              <a:ea typeface="맑은 고딕" panose="020B0503020000020004" pitchFamily="50" charset="-127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44836" y="4060692"/>
            <a:ext cx="2005677" cy="27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92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------------ OR ------------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3499348" y="4354127"/>
            <a:ext cx="1661591" cy="821147"/>
            <a:chOff x="612985" y="2901691"/>
            <a:chExt cx="1038954" cy="453388"/>
          </a:xfrm>
        </p:grpSpPr>
        <p:pic>
          <p:nvPicPr>
            <p:cNvPr id="50" name="Picture 49" descr="Users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345" y="2901691"/>
              <a:ext cx="360127" cy="365760"/>
            </a:xfrm>
            <a:prstGeom prst="rect">
              <a:avLst/>
            </a:prstGeom>
          </p:spPr>
        </p:pic>
        <p:sp>
          <p:nvSpPr>
            <p:cNvPr id="51" name="TextBox 37"/>
            <p:cNvSpPr txBox="1">
              <a:spLocks noChangeArrowheads="1"/>
            </p:cNvSpPr>
            <p:nvPr/>
          </p:nvSpPr>
          <p:spPr bwMode="auto">
            <a:xfrm>
              <a:off x="612985" y="3221255"/>
              <a:ext cx="1038954" cy="133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75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eiryo" panose="020B0604030504040204" pitchFamily="34" charset="-128"/>
                </a:rPr>
                <a:t>정상 사용자</a:t>
              </a:r>
              <a:endParaRPr lang="en-US" altLang="ja-JP" sz="975" b="1" dirty="0">
                <a:latin typeface="맑은 고딕" panose="020B0503020000020004" pitchFamily="50" charset="-127"/>
                <a:ea typeface="맑은 고딕" panose="020B0503020000020004" pitchFamily="50" charset="-127"/>
                <a:cs typeface="Meiryo" panose="020B0604030504040204" pitchFamily="34" charset="-128"/>
              </a:endParaRPr>
            </a:p>
          </p:txBody>
        </p:sp>
      </p:grpSp>
      <p:pic>
        <p:nvPicPr>
          <p:cNvPr id="52" name="Picture 51" descr="CloudFront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857" y="3797986"/>
            <a:ext cx="702127" cy="702127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H="1">
            <a:off x="6982556" y="4149048"/>
            <a:ext cx="530343" cy="19117"/>
          </a:xfrm>
          <a:prstGeom prst="line">
            <a:avLst/>
          </a:prstGeom>
          <a:ln w="38100">
            <a:solidFill>
              <a:schemeClr val="accent4"/>
            </a:solidFill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0675" y="188913"/>
            <a:ext cx="8992887" cy="468312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altLang="ko-KR" b="1" dirty="0" smtClean="0">
                <a:latin typeface="+mn-ea"/>
              </a:rPr>
              <a:t>II. Amazon </a:t>
            </a:r>
            <a:r>
              <a:rPr lang="en-US" altLang="ko-KR" b="1" dirty="0" err="1" smtClean="0">
                <a:latin typeface="+mn-ea"/>
              </a:rPr>
              <a:t>CloudFront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▷ </a:t>
            </a:r>
            <a:r>
              <a:rPr lang="en-US" altLang="ko-KR" sz="1600" b="1" dirty="0" err="1">
                <a:latin typeface="+mn-ea"/>
              </a:rPr>
              <a:t>CloudFront</a:t>
            </a:r>
            <a:r>
              <a:rPr lang="en-US" altLang="ko-KR" sz="1600" b="1" dirty="0">
                <a:latin typeface="+mn-ea"/>
              </a:rPr>
              <a:t> DDoS </a:t>
            </a:r>
            <a:r>
              <a:rPr lang="ko-KR" altLang="en-US" sz="1600" b="1">
                <a:latin typeface="+mn-ea"/>
              </a:rPr>
              <a:t>방어 </a:t>
            </a:r>
            <a:r>
              <a:rPr lang="en-US" altLang="ko-KR" sz="1600" b="1" dirty="0">
                <a:latin typeface="+mn-ea"/>
              </a:rPr>
              <a:t>- AWS Shield Standard</a:t>
            </a:r>
          </a:p>
        </p:txBody>
      </p:sp>
    </p:spTree>
    <p:extLst>
      <p:ext uri="{BB962C8B-B14F-4D97-AF65-F5344CB8AC3E}">
        <p14:creationId xmlns:p14="http://schemas.microsoft.com/office/powerpoint/2010/main" val="115655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991" y="915248"/>
            <a:ext cx="8889079" cy="726923"/>
          </a:xfrm>
        </p:spPr>
        <p:txBody>
          <a:bodyPr>
            <a:noAutofit/>
          </a:bodyPr>
          <a:lstStyle/>
          <a:p>
            <a:r>
              <a:rPr lang="en-US" sz="32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Reference Architecture</a:t>
            </a:r>
            <a:r>
              <a:rPr 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  <a:r>
              <a:rPr 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 Protection</a:t>
            </a:r>
            <a:br>
              <a:rPr 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12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AWS WAF Security Automations with Lambda, API Gateway, S3, and </a:t>
            </a:r>
            <a:r>
              <a:rPr lang="en-US" sz="12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CloudWatch</a:t>
            </a:r>
            <a:endParaRPr lang="en-US" sz="12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8" name="Picture 4" descr="https://d0.awsstatic.com/aws-answers/answers-images/waf-solution-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91" y="2163499"/>
            <a:ext cx="6024724" cy="393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075" y="2043260"/>
            <a:ext cx="2869323" cy="4050809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0" y="657225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0675" y="188913"/>
            <a:ext cx="8992887" cy="468312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altLang="ko-KR" b="1" dirty="0" smtClean="0">
                <a:latin typeface="+mn-ea"/>
              </a:rPr>
              <a:t>II. Amazon </a:t>
            </a:r>
            <a:r>
              <a:rPr lang="en-US" altLang="ko-KR" b="1" dirty="0" err="1" smtClean="0">
                <a:latin typeface="+mn-ea"/>
              </a:rPr>
              <a:t>CloudFront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▷ AWS </a:t>
            </a:r>
            <a:r>
              <a:rPr lang="ko-KR" altLang="en-US" sz="1600" b="1" smtClean="0">
                <a:latin typeface="+mn-ea"/>
              </a:rPr>
              <a:t>레퍼런스 아키텍처</a:t>
            </a:r>
            <a:endParaRPr lang="en-US" altLang="ko-KR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939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35000" y="1409700"/>
            <a:ext cx="8737600" cy="4738688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990570" latinLnBrk="0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 typeface="Wingdings" charset="2"/>
              <a:buChar char="p"/>
              <a:defRPr/>
            </a:pPr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AWS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 설계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구축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Know-How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담긴 </a:t>
            </a:r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고성능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대용량의 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수퍼 </a:t>
            </a:r>
            <a:r>
              <a:rPr lang="en-US" altLang="ko-KR" sz="18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PoP</a:t>
            </a:r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아키텍쳐</a:t>
            </a:r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defTabSz="990570" latinLnBrk="0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 typeface="Wingdings" charset="2"/>
              <a:buChar char="p"/>
              <a:defRPr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2008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서비스 개시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빠르게 성장하는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CDN </a:t>
            </a: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90570" latinLnBrk="0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 typeface="Wingdings" charset="2"/>
              <a:buChar char="p"/>
              <a:defRPr/>
            </a:pPr>
            <a:r>
              <a:rPr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웹사이트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가속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다이나믹 가속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HTTPS, AWS Shield Standard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포함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b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 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가격 </a:t>
            </a:r>
            <a:r>
              <a:rPr lang="ko-KR" altLang="en-US" sz="18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체계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90570" latinLnBrk="0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 typeface="Wingdings" charset="2"/>
              <a:buChar char="p"/>
              <a:defRPr/>
            </a:pPr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Latency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최상위 </a:t>
            </a:r>
            <a:r>
              <a:rPr lang="ko-KR" altLang="en-US" sz="18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라우팅 </a:t>
            </a:r>
            <a:endParaRPr lang="en-US" altLang="ko-KR" sz="1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90570" latinLnBrk="0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 typeface="Wingdings" charset="2"/>
              <a:buChar char="p"/>
              <a:defRPr/>
            </a:pPr>
            <a:r>
              <a:rPr lang="en-US" altLang="ko-KR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AWS </a:t>
            </a:r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Backbone </a:t>
            </a:r>
            <a:r>
              <a:rPr lang="ko-KR" altLang="en-US" sz="1800" b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가속</a:t>
            </a:r>
            <a:endParaRPr lang="en-US" altLang="ko-KR" sz="1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90570" latinLnBrk="0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 typeface="Wingdings" charset="2"/>
              <a:buChar char="p"/>
              <a:defRPr/>
            </a:pPr>
            <a:r>
              <a:rPr lang="en-US" altLang="ko-KR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AWS </a:t>
            </a:r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Shield 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인라인 </a:t>
            </a:r>
            <a:r>
              <a:rPr lang="en-US" altLang="ko-KR" sz="18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DDoS</a:t>
            </a:r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방어</a:t>
            </a:r>
            <a:endParaRPr lang="en-US" altLang="ko-KR" sz="1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675" y="188913"/>
            <a:ext cx="8992887" cy="468312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altLang="ko-KR" b="1" dirty="0" smtClean="0">
                <a:latin typeface="+mn-ea"/>
              </a:rPr>
              <a:t>II. Amazon </a:t>
            </a:r>
            <a:r>
              <a:rPr lang="en-US" altLang="ko-KR" b="1" dirty="0" err="1" smtClean="0">
                <a:latin typeface="+mn-ea"/>
              </a:rPr>
              <a:t>CloudFront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▷ </a:t>
            </a:r>
            <a:r>
              <a:rPr lang="en-US" altLang="ko-KR" sz="1600" b="1" dirty="0">
                <a:latin typeface="+mn-ea"/>
              </a:rPr>
              <a:t>AWS </a:t>
            </a:r>
            <a:r>
              <a:rPr lang="en-US" altLang="ko-KR" sz="1600" b="1" dirty="0" err="1">
                <a:latin typeface="+mn-ea"/>
              </a:rPr>
              <a:t>CloudFront</a:t>
            </a:r>
            <a:r>
              <a:rPr lang="ko-KR" altLang="en-US" sz="1600" b="1">
                <a:latin typeface="+mn-ea"/>
              </a:rPr>
              <a:t>의 가속 및 보안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>
                <a:latin typeface="+mn-ea"/>
              </a:rPr>
              <a:t>강점</a:t>
            </a:r>
            <a:r>
              <a:rPr lang="en-US" altLang="ko-KR" sz="1600" b="1" dirty="0">
                <a:latin typeface="+mn-ea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02486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0131" y="1665811"/>
            <a:ext cx="8420100" cy="1106686"/>
          </a:xfrm>
        </p:spPr>
        <p:txBody>
          <a:bodyPr/>
          <a:lstStyle/>
          <a:p>
            <a:pPr lvl="0" algn="ctr"/>
            <a:r>
              <a:rPr lang="en-US" altLang="ko-KR" sz="3900" dirty="0" smtClean="0">
                <a:latin typeface="+mj-ea"/>
              </a:rPr>
              <a:t>III. </a:t>
            </a:r>
            <a:r>
              <a:rPr lang="ko-KR" altLang="en-US" sz="3900" smtClean="0">
                <a:latin typeface="+mj-ea"/>
              </a:rPr>
              <a:t>방송통신대학교 </a:t>
            </a:r>
            <a:r>
              <a:rPr lang="en-US" altLang="ko-KR" sz="3900" dirty="0" smtClean="0">
                <a:latin typeface="+mj-ea"/>
              </a:rPr>
              <a:t/>
            </a:r>
            <a:br>
              <a:rPr lang="en-US" altLang="ko-KR" sz="3900" dirty="0" smtClean="0">
                <a:latin typeface="+mj-ea"/>
              </a:rPr>
            </a:br>
            <a:r>
              <a:rPr lang="en-US" altLang="ko-KR" sz="3900" dirty="0" smtClean="0">
                <a:latin typeface="+mj-ea"/>
              </a:rPr>
              <a:t>CDN </a:t>
            </a:r>
            <a:r>
              <a:rPr lang="ko-KR" altLang="en-US" sz="3900" dirty="0">
                <a:latin typeface="+mj-ea"/>
              </a:rPr>
              <a:t>환경 검토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067" y="2887132"/>
            <a:ext cx="2201904" cy="25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5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73980" y="769703"/>
            <a:ext cx="8888413" cy="315912"/>
          </a:xfrm>
          <a:prstGeom prst="rect">
            <a:avLst/>
          </a:prstGeom>
        </p:spPr>
        <p:txBody>
          <a:bodyPr/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CDN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구성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변경시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고려사항 및 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전환 효과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Shape 9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881" y="3602238"/>
            <a:ext cx="1258336" cy="4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30"/>
          <p:cNvSpPr/>
          <p:nvPr/>
        </p:nvSpPr>
        <p:spPr>
          <a:xfrm>
            <a:off x="3409987" y="1973196"/>
            <a:ext cx="5335612" cy="5355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ko-KR" altLang="en-US" sz="1200" b="1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스트리밍데이타</a:t>
            </a:r>
            <a:r>
              <a:rPr lang="ko-KR" altLang="en-US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및 다운로드 데이터에 대하여 </a:t>
            </a:r>
            <a:r>
              <a:rPr lang="ko-KR" altLang="en-US" sz="1200" b="1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클라우드기반</a:t>
            </a:r>
            <a:r>
              <a:rPr lang="ko-KR" altLang="en-US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스토리지 서비스를 이용하여 저장공간에 대한  무한확장이 가능</a:t>
            </a:r>
            <a:endParaRPr lang="ko-KR" sz="12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6" name="Shape 931"/>
          <p:cNvSpPr/>
          <p:nvPr/>
        </p:nvSpPr>
        <p:spPr>
          <a:xfrm>
            <a:off x="2108412" y="1989774"/>
            <a:ext cx="1301575" cy="495249"/>
          </a:xfrm>
          <a:prstGeom prst="rect">
            <a:avLst/>
          </a:prstGeom>
          <a:solidFill>
            <a:srgbClr val="595959"/>
          </a:solidFill>
          <a:ln w="9525" cap="flat" cmpd="sng">
            <a:solidFill>
              <a:srgbClr val="7F7F7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ko-KR" sz="1400" b="1" dirty="0" err="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확장성</a:t>
            </a:r>
            <a:endParaRPr lang="ko-KR" sz="14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7" name="Shape 932"/>
          <p:cNvSpPr/>
          <p:nvPr/>
        </p:nvSpPr>
        <p:spPr>
          <a:xfrm>
            <a:off x="1968712" y="2050726"/>
            <a:ext cx="279399" cy="285750"/>
          </a:xfrm>
          <a:prstGeom prst="ellipse">
            <a:avLst/>
          </a:prstGeom>
          <a:solidFill>
            <a:srgbClr val="595959"/>
          </a:solidFill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ko-KR" sz="1200" b="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1</a:t>
            </a:r>
          </a:p>
        </p:txBody>
      </p:sp>
      <p:sp>
        <p:nvSpPr>
          <p:cNvPr id="8" name="Shape 933"/>
          <p:cNvSpPr/>
          <p:nvPr/>
        </p:nvSpPr>
        <p:spPr>
          <a:xfrm>
            <a:off x="2108412" y="2645265"/>
            <a:ext cx="1301575" cy="495249"/>
          </a:xfrm>
          <a:prstGeom prst="rect">
            <a:avLst/>
          </a:prstGeom>
          <a:solidFill>
            <a:srgbClr val="595959"/>
          </a:solidFill>
          <a:ln w="9525" cap="flat" cmpd="sng">
            <a:solidFill>
              <a:srgbClr val="7F7F7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ko-KR" sz="1400" b="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가용성</a:t>
            </a:r>
          </a:p>
        </p:txBody>
      </p:sp>
      <p:sp>
        <p:nvSpPr>
          <p:cNvPr id="9" name="Shape 934"/>
          <p:cNvSpPr/>
          <p:nvPr/>
        </p:nvSpPr>
        <p:spPr>
          <a:xfrm>
            <a:off x="2108412" y="3300756"/>
            <a:ext cx="1301575" cy="495249"/>
          </a:xfrm>
          <a:prstGeom prst="rect">
            <a:avLst/>
          </a:prstGeom>
          <a:solidFill>
            <a:srgbClr val="595959"/>
          </a:solidFill>
          <a:ln w="9525" cap="flat" cmpd="sng">
            <a:solidFill>
              <a:srgbClr val="7F7F7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ko-KR" sz="1400" b="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안정성</a:t>
            </a:r>
          </a:p>
        </p:txBody>
      </p:sp>
      <p:sp>
        <p:nvSpPr>
          <p:cNvPr id="10" name="Shape 935"/>
          <p:cNvSpPr/>
          <p:nvPr/>
        </p:nvSpPr>
        <p:spPr>
          <a:xfrm>
            <a:off x="2108412" y="3956247"/>
            <a:ext cx="1301575" cy="495249"/>
          </a:xfrm>
          <a:prstGeom prst="rect">
            <a:avLst/>
          </a:prstGeom>
          <a:solidFill>
            <a:srgbClr val="595959"/>
          </a:solidFill>
          <a:ln w="9525" cap="flat" cmpd="sng">
            <a:solidFill>
              <a:srgbClr val="7F7F7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ko-KR" sz="1400" b="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관리용이성</a:t>
            </a:r>
          </a:p>
        </p:txBody>
      </p:sp>
      <p:sp>
        <p:nvSpPr>
          <p:cNvPr id="11" name="Shape 936"/>
          <p:cNvSpPr/>
          <p:nvPr/>
        </p:nvSpPr>
        <p:spPr>
          <a:xfrm>
            <a:off x="2112109" y="5267229"/>
            <a:ext cx="1301575" cy="495249"/>
          </a:xfrm>
          <a:prstGeom prst="rect">
            <a:avLst/>
          </a:prstGeom>
          <a:solidFill>
            <a:srgbClr val="595959"/>
          </a:solidFill>
          <a:ln w="9525" cap="flat" cmpd="sng">
            <a:solidFill>
              <a:srgbClr val="7F7F7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ko-KR" sz="1400" b="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보안성</a:t>
            </a:r>
          </a:p>
        </p:txBody>
      </p:sp>
      <p:sp>
        <p:nvSpPr>
          <p:cNvPr id="12" name="Shape 937"/>
          <p:cNvSpPr/>
          <p:nvPr/>
        </p:nvSpPr>
        <p:spPr>
          <a:xfrm>
            <a:off x="1964025" y="2740424"/>
            <a:ext cx="279399" cy="285750"/>
          </a:xfrm>
          <a:prstGeom prst="ellipse">
            <a:avLst/>
          </a:prstGeom>
          <a:solidFill>
            <a:srgbClr val="595959"/>
          </a:solidFill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ko-KR" sz="1200" b="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2</a:t>
            </a:r>
          </a:p>
        </p:txBody>
      </p:sp>
      <p:sp>
        <p:nvSpPr>
          <p:cNvPr id="13" name="Shape 938"/>
          <p:cNvSpPr/>
          <p:nvPr/>
        </p:nvSpPr>
        <p:spPr>
          <a:xfrm>
            <a:off x="1964025" y="3386213"/>
            <a:ext cx="279399" cy="285750"/>
          </a:xfrm>
          <a:prstGeom prst="ellipse">
            <a:avLst/>
          </a:prstGeom>
          <a:solidFill>
            <a:srgbClr val="595959"/>
          </a:solidFill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ko-KR" sz="1200" b="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3</a:t>
            </a:r>
          </a:p>
        </p:txBody>
      </p:sp>
      <p:sp>
        <p:nvSpPr>
          <p:cNvPr id="14" name="Shape 939"/>
          <p:cNvSpPr/>
          <p:nvPr/>
        </p:nvSpPr>
        <p:spPr>
          <a:xfrm>
            <a:off x="1972409" y="4036568"/>
            <a:ext cx="279399" cy="285750"/>
          </a:xfrm>
          <a:prstGeom prst="ellipse">
            <a:avLst/>
          </a:prstGeom>
          <a:solidFill>
            <a:srgbClr val="595959"/>
          </a:solidFill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ko-KR" sz="1200" b="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4</a:t>
            </a:r>
          </a:p>
        </p:txBody>
      </p:sp>
      <p:sp>
        <p:nvSpPr>
          <p:cNvPr id="15" name="Shape 940"/>
          <p:cNvSpPr/>
          <p:nvPr/>
        </p:nvSpPr>
        <p:spPr>
          <a:xfrm>
            <a:off x="1964025" y="5355831"/>
            <a:ext cx="279399" cy="285750"/>
          </a:xfrm>
          <a:prstGeom prst="ellipse">
            <a:avLst/>
          </a:prstGeom>
          <a:solidFill>
            <a:srgbClr val="595959"/>
          </a:solidFill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ko-KR" sz="1200" b="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6</a:t>
            </a:r>
          </a:p>
        </p:txBody>
      </p:sp>
      <p:sp>
        <p:nvSpPr>
          <p:cNvPr id="16" name="Shape 941"/>
          <p:cNvSpPr/>
          <p:nvPr/>
        </p:nvSpPr>
        <p:spPr>
          <a:xfrm>
            <a:off x="2108412" y="1613102"/>
            <a:ext cx="1301575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ko-KR" altLang="en-US" sz="1400" b="1" u="sng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검토</a:t>
            </a:r>
            <a:r>
              <a:rPr lang="ko-KR" sz="1400" b="1" u="sng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항목</a:t>
            </a:r>
            <a:endParaRPr lang="ko-KR" sz="1400" b="1" u="sng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7" name="Shape 942"/>
          <p:cNvSpPr/>
          <p:nvPr/>
        </p:nvSpPr>
        <p:spPr>
          <a:xfrm>
            <a:off x="3365835" y="1604660"/>
            <a:ext cx="537976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ko-KR" altLang="en-US" sz="1400" b="1" u="sng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클라우드</a:t>
            </a:r>
            <a:r>
              <a:rPr lang="ko-KR" altLang="en-US" sz="1400" b="1" u="sng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전환 효과</a:t>
            </a:r>
            <a:endParaRPr lang="ko-KR" sz="1400" b="1" u="sng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8" name="Shape 943"/>
          <p:cNvSpPr/>
          <p:nvPr/>
        </p:nvSpPr>
        <p:spPr>
          <a:xfrm>
            <a:off x="3409987" y="2630240"/>
            <a:ext cx="5335612" cy="5355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20000"/>
              </a:lnSpc>
              <a:buSzPct val="25000"/>
            </a:pPr>
            <a:r>
              <a:rPr lang="en-US" altLang="ko-KR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App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서버에 </a:t>
            </a:r>
            <a:r>
              <a:rPr lang="en-US" altLang="ko-KR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Spark Traffic</a:t>
            </a:r>
            <a:r>
              <a:rPr lang="ko-KR" altLang="en-US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에</a:t>
            </a:r>
            <a:r>
              <a:rPr lang="en-US" altLang="ko-KR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ko-KR" altLang="en-US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대한 수용을 </a:t>
            </a:r>
            <a:r>
              <a:rPr lang="en-US" altLang="ko-KR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Scale in -&gt; Scale </a:t>
            </a:r>
            <a:r>
              <a:rPr lang="en-US" altLang="ko-KR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Out</a:t>
            </a:r>
            <a:r>
              <a:rPr lang="ko-KR" altLang="en-US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으로</a:t>
            </a:r>
            <a:endParaRPr lang="en-US" altLang="ko-KR" sz="1200" b="1" dirty="0" smtClean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lvl="0">
              <a:lnSpc>
                <a:spcPct val="120000"/>
              </a:lnSpc>
              <a:buSzPct val="25000"/>
            </a:pPr>
            <a:r>
              <a:rPr lang="ko-KR" altLang="en-US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오토스케일링기술을 적용 </a:t>
            </a:r>
            <a:r>
              <a:rPr lang="ko-KR" altLang="en-US" sz="1200" b="1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효과으로</a:t>
            </a:r>
            <a:r>
              <a:rPr lang="ko-KR" altLang="en-US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대량의 서비스요구를 유연하게 수용</a:t>
            </a:r>
            <a:endParaRPr lang="ko-KR" sz="12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9" name="Shape 944"/>
          <p:cNvSpPr/>
          <p:nvPr/>
        </p:nvSpPr>
        <p:spPr>
          <a:xfrm>
            <a:off x="3409987" y="3287286"/>
            <a:ext cx="5335612" cy="5355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ko-KR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스토리지 서비스</a:t>
            </a:r>
            <a:r>
              <a:rPr lang="ko-KR" altLang="en-US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와 </a:t>
            </a:r>
            <a:r>
              <a:rPr lang="ko-KR" altLang="en-US" sz="1200" b="1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보안성이</a:t>
            </a:r>
            <a:r>
              <a:rPr lang="ko-KR" altLang="en-US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확보된 </a:t>
            </a:r>
            <a:r>
              <a:rPr lang="en-US" altLang="ko-KR" sz="1200" b="1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CloudFont</a:t>
            </a:r>
            <a:r>
              <a:rPr lang="ko-KR" altLang="en-US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적용으로 </a:t>
            </a:r>
            <a:r>
              <a:rPr lang="ko-KR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ko-KR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99.999999999%의 </a:t>
            </a:r>
            <a:r>
              <a:rPr lang="ko-KR" altLang="en-US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높은 데이터 </a:t>
            </a:r>
            <a:r>
              <a:rPr lang="ko-KR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내구성을 보장</a:t>
            </a:r>
            <a:r>
              <a:rPr lang="en-US" altLang="ko-KR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(</a:t>
            </a:r>
            <a:r>
              <a:rPr lang="ko-KR" altLang="en-US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최소 </a:t>
            </a:r>
            <a:r>
              <a:rPr lang="en-US" altLang="ko-KR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3Copy</a:t>
            </a:r>
            <a:r>
              <a:rPr lang="ko-KR" altLang="en-US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의 원본 복제</a:t>
            </a:r>
            <a:r>
              <a:rPr lang="en-US" altLang="ko-KR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)</a:t>
            </a:r>
            <a:endParaRPr lang="ko-KR" sz="12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20" name="Shape 945"/>
          <p:cNvSpPr/>
          <p:nvPr/>
        </p:nvSpPr>
        <p:spPr>
          <a:xfrm>
            <a:off x="3409987" y="3944331"/>
            <a:ext cx="5335612" cy="5355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ko-KR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API</a:t>
            </a:r>
            <a:r>
              <a:rPr lang="ko-KR" altLang="en-US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방식으로 모든 사용량에 대한 이벤트를 생성하므로</a:t>
            </a:r>
            <a:r>
              <a:rPr lang="en-US" altLang="ko-KR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, </a:t>
            </a:r>
            <a:r>
              <a:rPr lang="ko-KR" altLang="en-US" sz="1200" b="1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빅데이터</a:t>
            </a:r>
            <a:r>
              <a:rPr lang="ko-KR" altLang="en-US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분석을 통해 향후 사용자에 대한 시간대별</a:t>
            </a:r>
            <a:r>
              <a:rPr lang="en-US" altLang="ko-KR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, </a:t>
            </a:r>
            <a:r>
              <a:rPr lang="ko-KR" altLang="en-US" sz="1200" b="1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성별별</a:t>
            </a:r>
            <a:r>
              <a:rPr lang="en-US" altLang="ko-KR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, </a:t>
            </a:r>
            <a:r>
              <a:rPr lang="ko-KR" altLang="en-US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나이대별 분석이 가능</a:t>
            </a:r>
            <a:endParaRPr lang="ko-KR" sz="12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21" name="Shape 946"/>
          <p:cNvSpPr/>
          <p:nvPr/>
        </p:nvSpPr>
        <p:spPr>
          <a:xfrm>
            <a:off x="3431527" y="5258422"/>
            <a:ext cx="5335612" cy="5355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ko-KR" altLang="en-US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외부적인 </a:t>
            </a:r>
            <a:r>
              <a:rPr lang="en-US" altLang="ko-KR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DDoS </a:t>
            </a:r>
            <a:r>
              <a:rPr lang="ko-KR" altLang="en-US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공격에 대응하는 </a:t>
            </a:r>
            <a:r>
              <a:rPr lang="en-US" altLang="ko-KR" sz="1200" b="1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Cloudfront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에</a:t>
            </a:r>
            <a:r>
              <a:rPr lang="ko-KR" altLang="en-US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적용하여 안정적인 서비스</a:t>
            </a:r>
            <a:endParaRPr lang="en-US" altLang="ko-KR" sz="1200" b="1" dirty="0" smtClean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ko-KR" altLang="en-US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유지하여 최상의 서비스 환경을 지원</a:t>
            </a:r>
            <a:endParaRPr lang="ko-KR" sz="12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22" name="Shape 947"/>
          <p:cNvSpPr/>
          <p:nvPr/>
        </p:nvSpPr>
        <p:spPr>
          <a:xfrm>
            <a:off x="2112107" y="4611738"/>
            <a:ext cx="1301575" cy="495249"/>
          </a:xfrm>
          <a:prstGeom prst="rect">
            <a:avLst/>
          </a:prstGeom>
          <a:solidFill>
            <a:srgbClr val="595959"/>
          </a:solidFill>
          <a:ln w="9525" cap="flat" cmpd="sng">
            <a:solidFill>
              <a:srgbClr val="7F7F7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ko-KR" sz="1400" b="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신뢰성</a:t>
            </a:r>
          </a:p>
        </p:txBody>
      </p:sp>
      <p:sp>
        <p:nvSpPr>
          <p:cNvPr id="23" name="Shape 948"/>
          <p:cNvSpPr/>
          <p:nvPr/>
        </p:nvSpPr>
        <p:spPr>
          <a:xfrm>
            <a:off x="1972409" y="4700947"/>
            <a:ext cx="279399" cy="285750"/>
          </a:xfrm>
          <a:prstGeom prst="ellipse">
            <a:avLst/>
          </a:prstGeom>
          <a:solidFill>
            <a:srgbClr val="595959"/>
          </a:solidFill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ko-KR" sz="1200" b="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5</a:t>
            </a:r>
          </a:p>
        </p:txBody>
      </p:sp>
      <p:sp>
        <p:nvSpPr>
          <p:cNvPr id="24" name="Shape 949"/>
          <p:cNvSpPr/>
          <p:nvPr/>
        </p:nvSpPr>
        <p:spPr>
          <a:xfrm>
            <a:off x="3409987" y="4601375"/>
            <a:ext cx="5335612" cy="5355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ko-KR" altLang="en-US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무한확장 가능 </a:t>
            </a:r>
            <a:r>
              <a:rPr lang="ko-KR" altLang="en-US" sz="1200" b="1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클라우드</a:t>
            </a:r>
            <a:r>
              <a:rPr lang="ko-KR" altLang="en-US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ko-KR" altLang="en-US" sz="1200" b="1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스토리지서비스에</a:t>
            </a:r>
            <a:r>
              <a:rPr lang="ko-KR" altLang="en-US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200" b="1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CloudFront</a:t>
            </a:r>
            <a:r>
              <a:rPr lang="en-US" altLang="ko-KR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(CDN)</a:t>
            </a:r>
            <a:r>
              <a:rPr lang="ko-KR" altLang="en-US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서비스를 통한 실시간 </a:t>
            </a:r>
            <a:r>
              <a:rPr lang="ko-KR" altLang="en-US" sz="1200" b="1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웹배포</a:t>
            </a:r>
            <a:r>
              <a:rPr lang="ko-KR" altLang="en-US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및 </a:t>
            </a:r>
            <a:r>
              <a:rPr lang="en-US" altLang="ko-KR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RTMP </a:t>
            </a:r>
            <a:r>
              <a:rPr lang="ko-KR" altLang="en-US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배포를 통해 운영되는 사례가 많음</a:t>
            </a:r>
            <a:r>
              <a:rPr lang="en-US" altLang="ko-KR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(</a:t>
            </a:r>
            <a:r>
              <a:rPr lang="ko-KR" altLang="en-US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경기대등</a:t>
            </a:r>
            <a:r>
              <a:rPr lang="en-US" altLang="ko-KR" sz="12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)</a:t>
            </a:r>
            <a:endParaRPr lang="ko-KR" sz="12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0675" y="188913"/>
            <a:ext cx="8992887" cy="468312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altLang="ko-KR" b="1" dirty="0" smtClean="0">
                <a:latin typeface="+mn-ea"/>
              </a:rPr>
              <a:t>III. </a:t>
            </a:r>
            <a:r>
              <a:rPr lang="ko-KR" altLang="en-US" b="1" smtClean="0">
                <a:latin typeface="+mn-ea"/>
              </a:rPr>
              <a:t>방송통신대학교 </a:t>
            </a:r>
            <a:r>
              <a:rPr lang="en-US" altLang="ko-KR" b="1" dirty="0" smtClean="0">
                <a:latin typeface="+mn-ea"/>
              </a:rPr>
              <a:t>CDN </a:t>
            </a:r>
            <a:r>
              <a:rPr lang="ko-KR" altLang="en-US" b="1">
                <a:latin typeface="+mn-ea"/>
              </a:rPr>
              <a:t>환경 검토</a:t>
            </a:r>
            <a:endParaRPr lang="en-US" altLang="ko-KR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656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014024" y="4389986"/>
            <a:ext cx="2263504" cy="1630822"/>
          </a:xfrm>
          <a:prstGeom prst="rect">
            <a:avLst/>
          </a:prstGeom>
          <a:pattFill prst="ltUpDiag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823573" y="1003485"/>
            <a:ext cx="8197238" cy="5854515"/>
            <a:chOff x="-23750" y="1115616"/>
            <a:chExt cx="6834250" cy="5559016"/>
          </a:xfrm>
        </p:grpSpPr>
        <p:grpSp>
          <p:nvGrpSpPr>
            <p:cNvPr id="4" name="그룹 68"/>
            <p:cNvGrpSpPr>
              <a:grpSpLocks/>
            </p:cNvGrpSpPr>
            <p:nvPr/>
          </p:nvGrpSpPr>
          <p:grpSpPr bwMode="auto">
            <a:xfrm>
              <a:off x="3519184" y="4788024"/>
              <a:ext cx="845918" cy="1038953"/>
              <a:chOff x="2604109" y="620688"/>
              <a:chExt cx="1572908" cy="1613901"/>
            </a:xfrm>
          </p:grpSpPr>
          <p:sp>
            <p:nvSpPr>
              <p:cNvPr id="5" name="모서리가 둥근 직사각형 296"/>
              <p:cNvSpPr>
                <a:spLocks noChangeArrowheads="1"/>
              </p:cNvSpPr>
              <p:nvPr/>
            </p:nvSpPr>
            <p:spPr bwMode="auto">
              <a:xfrm>
                <a:off x="2604109" y="620688"/>
                <a:ext cx="1572908" cy="1613901"/>
              </a:xfrm>
              <a:prstGeom prst="roundRect">
                <a:avLst>
                  <a:gd name="adj" fmla="val 5750"/>
                </a:avLst>
              </a:prstGeom>
              <a:gradFill rotWithShape="1">
                <a:gsLst>
                  <a:gs pos="0">
                    <a:srgbClr val="F7FCEC"/>
                  </a:gs>
                  <a:gs pos="100000">
                    <a:srgbClr val="E7F4C2"/>
                  </a:gs>
                </a:gsLst>
                <a:lin ang="5400000" scaled="1"/>
              </a:gradFill>
              <a:ln w="19050">
                <a:solidFill>
                  <a:srgbClr val="C9E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87313" indent="-87313" algn="ctr"/>
                <a:endParaRPr lang="ko-KR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6" name="Picture 20" descr="router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910879" y="1419278"/>
                <a:ext cx="420688" cy="2937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7" name="AutoShape 57"/>
              <p:cNvCxnSpPr>
                <a:cxnSpLocks noChangeShapeType="1"/>
              </p:cNvCxnSpPr>
              <p:nvPr/>
            </p:nvCxnSpPr>
            <p:spPr bwMode="auto">
              <a:xfrm rot="10800000">
                <a:off x="3331567" y="1566931"/>
                <a:ext cx="654050" cy="1587"/>
              </a:xfrm>
              <a:prstGeom prst="straightConnector1">
                <a:avLst/>
              </a:prstGeom>
              <a:noFill/>
              <a:ln w="15875">
                <a:solidFill>
                  <a:srgbClr val="7F7F7F"/>
                </a:solidFill>
                <a:prstDash val="sysDash"/>
                <a:round/>
                <a:headEnd/>
                <a:tailEnd/>
              </a:ln>
            </p:spPr>
          </p:cxnSp>
          <p:sp>
            <p:nvSpPr>
              <p:cNvPr id="8" name="Rectangle 81"/>
              <p:cNvSpPr>
                <a:spLocks noChangeArrowheads="1"/>
              </p:cNvSpPr>
              <p:nvPr/>
            </p:nvSpPr>
            <p:spPr bwMode="auto">
              <a:xfrm>
                <a:off x="3347863" y="1658526"/>
                <a:ext cx="720079" cy="4539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>
                  <a:buFont typeface="Wingdings" pitchFamily="2" charset="2"/>
                  <a:buNone/>
                </a:pPr>
                <a:r>
                  <a:rPr lang="ko-KR" altLang="en-US" sz="1000" b="1" dirty="0">
                    <a:solidFill>
                      <a:srgbClr val="0000CC"/>
                    </a:solidFill>
                    <a:latin typeface="맑은 고딕" pitchFamily="50" charset="-127"/>
                    <a:ea typeface="맑은 고딕" pitchFamily="50" charset="-127"/>
                  </a:rPr>
                  <a:t>미디어</a:t>
                </a:r>
                <a:endParaRPr lang="en-US" altLang="ko-KR" sz="1000" b="1" dirty="0">
                  <a:solidFill>
                    <a:srgbClr val="0000CC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algn="ctr">
                  <a:buFont typeface="Wingdings" pitchFamily="2" charset="2"/>
                  <a:buNone/>
                </a:pPr>
                <a:r>
                  <a:rPr lang="ko-KR" altLang="en-US" sz="1000" b="1" dirty="0">
                    <a:solidFill>
                      <a:srgbClr val="0000CC"/>
                    </a:solidFill>
                    <a:latin typeface="맑은 고딕" pitchFamily="50" charset="-127"/>
                    <a:ea typeface="맑은 고딕" pitchFamily="50" charset="-127"/>
                  </a:rPr>
                  <a:t>서버군</a:t>
                </a:r>
                <a:endParaRPr lang="en-US" altLang="ko-KR" sz="1000" b="1" dirty="0">
                  <a:solidFill>
                    <a:srgbClr val="0000CC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9" name="TextBox 67"/>
              <p:cNvSpPr txBox="1">
                <a:spLocks noChangeArrowheads="1"/>
              </p:cNvSpPr>
              <p:nvPr/>
            </p:nvSpPr>
            <p:spPr bwMode="auto">
              <a:xfrm>
                <a:off x="2648799" y="818709"/>
                <a:ext cx="1511400" cy="363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latinLnBrk="0">
                  <a:buFont typeface="Wingdings" pitchFamily="2" charset="2"/>
                  <a:buNone/>
                </a:pPr>
                <a:r>
                  <a:rPr lang="en-US" altLang="ko-KR" sz="1000" b="1" dirty="0">
                    <a:solidFill>
                      <a:srgbClr val="7F7F7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Node Router</a:t>
                </a: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4149080" y="4752399"/>
              <a:ext cx="1152128" cy="1100602"/>
              <a:chOff x="2573338" y="2108200"/>
              <a:chExt cx="2203450" cy="3330646"/>
            </a:xfrm>
          </p:grpSpPr>
          <p:pic>
            <p:nvPicPr>
              <p:cNvPr id="11" name="Picture 20" descr="router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573338" y="2474913"/>
                <a:ext cx="1385887" cy="979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20" descr="router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390900" y="2108200"/>
                <a:ext cx="1385888" cy="984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59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986485" y="3846509"/>
                <a:ext cx="1790303" cy="159233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cxnSp>
            <p:nvCxnSpPr>
              <p:cNvPr id="14" name="AutoShape 57"/>
              <p:cNvCxnSpPr>
                <a:cxnSpLocks noChangeShapeType="1"/>
              </p:cNvCxnSpPr>
              <p:nvPr/>
            </p:nvCxnSpPr>
            <p:spPr bwMode="auto">
              <a:xfrm flipV="1">
                <a:off x="3590925" y="3519488"/>
                <a:ext cx="0" cy="360362"/>
              </a:xfrm>
              <a:prstGeom prst="straightConnector1">
                <a:avLst/>
              </a:prstGeom>
              <a:noFill/>
              <a:ln w="15875">
                <a:solidFill>
                  <a:srgbClr val="7F7F7F"/>
                </a:solidFill>
                <a:prstDash val="sysDash"/>
                <a:round/>
                <a:headEnd/>
                <a:tailEnd/>
              </a:ln>
            </p:spPr>
          </p:cxnSp>
          <p:pic>
            <p:nvPicPr>
              <p:cNvPr id="15" name="Picture 20" descr="router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390900" y="2733675"/>
                <a:ext cx="1385888" cy="9826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" name="Picture 123" descr="망(연두)"/>
              <p:cNvPicPr preferRelativeResize="0">
                <a:picLocks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771775" y="2349500"/>
                <a:ext cx="1944688" cy="1079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7" name="모서리가 둥근 직사각형 16"/>
            <p:cNvSpPr/>
            <p:nvPr/>
          </p:nvSpPr>
          <p:spPr>
            <a:xfrm>
              <a:off x="116632" y="1115616"/>
              <a:ext cx="6669360" cy="3600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인터넷 방송강의</a:t>
              </a: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(LOD)(</a:t>
              </a:r>
              <a:r>
                <a:rPr lang="ko-KR" altLang="en-US" sz="17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모바일</a:t>
              </a:r>
              <a:r>
                <a:rPr lang="ko-KR" altLang="en-US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서비스 포함</a:t>
              </a: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  <a:r>
                <a:rPr lang="ko-KR" altLang="en-US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운영 시스템 구성도</a:t>
              </a:r>
            </a:p>
          </p:txBody>
        </p:sp>
        <p:grpSp>
          <p:nvGrpSpPr>
            <p:cNvPr id="18" name="그룹 14"/>
            <p:cNvGrpSpPr>
              <a:grpSpLocks/>
            </p:cNvGrpSpPr>
            <p:nvPr/>
          </p:nvGrpSpPr>
          <p:grpSpPr bwMode="auto">
            <a:xfrm>
              <a:off x="47688" y="2051720"/>
              <a:ext cx="795337" cy="1042987"/>
              <a:chOff x="947686" y="1466853"/>
              <a:chExt cx="862042" cy="1042970"/>
            </a:xfrm>
          </p:grpSpPr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947686" y="1466853"/>
                <a:ext cx="862042" cy="7515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" name="제목 8"/>
              <p:cNvSpPr txBox="1">
                <a:spLocks/>
              </p:cNvSpPr>
              <p:nvPr/>
            </p:nvSpPr>
            <p:spPr bwMode="auto">
              <a:xfrm>
                <a:off x="1178507" y="2176454"/>
                <a:ext cx="445476" cy="3333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0" hangingPunct="0"/>
                <a:r>
                  <a:rPr lang="en-US" altLang="ko-KR" sz="1200" b="1" dirty="0">
                    <a:solidFill>
                      <a:srgbClr val="0020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ahoma" pitchFamily="34" charset="0"/>
                  </a:rPr>
                  <a:t>PC</a:t>
                </a:r>
              </a:p>
            </p:txBody>
          </p:sp>
        </p:grpSp>
        <p:grpSp>
          <p:nvGrpSpPr>
            <p:cNvPr id="21" name="그룹 13"/>
            <p:cNvGrpSpPr>
              <a:grpSpLocks/>
            </p:cNvGrpSpPr>
            <p:nvPr/>
          </p:nvGrpSpPr>
          <p:grpSpPr bwMode="auto">
            <a:xfrm>
              <a:off x="-13096" y="4674096"/>
              <a:ext cx="922337" cy="762000"/>
              <a:chOff x="881034" y="2714620"/>
              <a:chExt cx="1000132" cy="761997"/>
            </a:xfrm>
          </p:grpSpPr>
          <p:pic>
            <p:nvPicPr>
              <p:cNvPr id="22" name="Picture 3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166786" y="2714620"/>
                <a:ext cx="438416" cy="4143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" name="제목 8"/>
              <p:cNvSpPr txBox="1">
                <a:spLocks/>
              </p:cNvSpPr>
              <p:nvPr/>
            </p:nvSpPr>
            <p:spPr bwMode="auto">
              <a:xfrm>
                <a:off x="881034" y="3143243"/>
                <a:ext cx="1000132" cy="3333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normAutofit/>
              </a:bodyPr>
              <a:lstStyle/>
              <a:p>
                <a:pPr algn="ctr" eaLnBrk="0" hangingPunct="0"/>
                <a:r>
                  <a:rPr lang="en-US" altLang="ko-KR" sz="1000" b="1">
                    <a:solidFill>
                      <a:srgbClr val="0020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ahoma" pitchFamily="34" charset="0"/>
                  </a:rPr>
                  <a:t>Smart Phone</a:t>
                </a:r>
              </a:p>
            </p:txBody>
          </p:sp>
        </p:grpSp>
        <p:grpSp>
          <p:nvGrpSpPr>
            <p:cNvPr id="24" name="Group 10"/>
            <p:cNvGrpSpPr>
              <a:grpSpLocks/>
            </p:cNvGrpSpPr>
            <p:nvPr/>
          </p:nvGrpSpPr>
          <p:grpSpPr bwMode="auto">
            <a:xfrm>
              <a:off x="-13096" y="5481234"/>
              <a:ext cx="922337" cy="658812"/>
              <a:chOff x="122" y="2979"/>
              <a:chExt cx="581" cy="415"/>
            </a:xfrm>
          </p:grpSpPr>
          <p:pic>
            <p:nvPicPr>
              <p:cNvPr id="25" name="Picture 4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52" y="2979"/>
                <a:ext cx="368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6" name="제목 8"/>
              <p:cNvSpPr txBox="1">
                <a:spLocks/>
              </p:cNvSpPr>
              <p:nvPr/>
            </p:nvSpPr>
            <p:spPr bwMode="auto">
              <a:xfrm>
                <a:off x="122" y="3184"/>
                <a:ext cx="581" cy="2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0" hangingPunct="0"/>
                <a:r>
                  <a:rPr lang="en-US" altLang="ko-KR" sz="1200" b="1">
                    <a:solidFill>
                      <a:srgbClr val="0020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ahoma" pitchFamily="34" charset="0"/>
                  </a:rPr>
                  <a:t>Tablet PC</a:t>
                </a:r>
              </a:p>
            </p:txBody>
          </p:sp>
        </p:grpSp>
        <p:sp>
          <p:nvSpPr>
            <p:cNvPr id="27" name="AutoShape 39"/>
            <p:cNvSpPr>
              <a:spLocks noChangeArrowheads="1"/>
            </p:cNvSpPr>
            <p:nvPr/>
          </p:nvSpPr>
          <p:spPr bwMode="auto">
            <a:xfrm>
              <a:off x="44054" y="4534192"/>
              <a:ext cx="865187" cy="1730375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제목 8"/>
            <p:cNvSpPr txBox="1">
              <a:spLocks/>
            </p:cNvSpPr>
            <p:nvPr/>
          </p:nvSpPr>
          <p:spPr bwMode="auto">
            <a:xfrm>
              <a:off x="-23750" y="4140710"/>
              <a:ext cx="103346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ko-KR" altLang="en-US" sz="1300" b="1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스마트 </a:t>
              </a:r>
              <a:r>
                <a:rPr lang="en-US" altLang="ko-KR" sz="1300" b="1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Device </a:t>
              </a:r>
              <a:r>
                <a:rPr lang="ko-KR" altLang="en-US" sz="1300" b="1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군</a:t>
              </a:r>
            </a:p>
          </p:txBody>
        </p:sp>
        <p:sp>
          <p:nvSpPr>
            <p:cNvPr id="29" name="AutoShape 42"/>
            <p:cNvSpPr>
              <a:spLocks noChangeArrowheads="1"/>
            </p:cNvSpPr>
            <p:nvPr/>
          </p:nvSpPr>
          <p:spPr bwMode="auto">
            <a:xfrm>
              <a:off x="47688" y="1907878"/>
              <a:ext cx="865187" cy="1223962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제목 8"/>
            <p:cNvSpPr txBox="1">
              <a:spLocks/>
            </p:cNvSpPr>
            <p:nvPr/>
          </p:nvSpPr>
          <p:spPr bwMode="auto">
            <a:xfrm>
              <a:off x="0" y="3203848"/>
              <a:ext cx="103346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ko-KR" altLang="en-US" sz="1300" b="1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유선</a:t>
              </a:r>
            </a:p>
            <a:p>
              <a:pPr algn="ctr" eaLnBrk="0" hangingPunct="0"/>
              <a:r>
                <a:rPr lang="en-US" altLang="ko-KR" sz="1300" b="1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Device </a:t>
              </a:r>
              <a:r>
                <a:rPr lang="ko-KR" altLang="en-US" sz="1300" b="1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군</a:t>
              </a:r>
            </a:p>
          </p:txBody>
        </p:sp>
        <p:pic>
          <p:nvPicPr>
            <p:cNvPr id="31" name="Picture 36" descr="web_server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384588" y="5059736"/>
              <a:ext cx="436562" cy="623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Box 302"/>
            <p:cNvSpPr txBox="1">
              <a:spLocks noChangeArrowheads="1"/>
            </p:cNvSpPr>
            <p:nvPr/>
          </p:nvSpPr>
          <p:spPr bwMode="auto">
            <a:xfrm>
              <a:off x="5770350" y="5055861"/>
              <a:ext cx="909064" cy="409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100" b="1" dirty="0">
                  <a:latin typeface="맑은 고딕" pitchFamily="50" charset="-127"/>
                  <a:ea typeface="맑은 고딕" pitchFamily="50" charset="-127"/>
                </a:rPr>
                <a:t>MP4, WMV</a:t>
              </a:r>
              <a:r>
                <a:rPr lang="ko-KR" altLang="en-US" sz="1100" b="1" dirty="0">
                  <a:latin typeface="맑은 고딕" pitchFamily="50" charset="-127"/>
                  <a:ea typeface="맑은 고딕" pitchFamily="50" charset="-127"/>
                </a:rPr>
                <a:t>로</a:t>
              </a:r>
            </a:p>
            <a:p>
              <a:r>
                <a:rPr lang="en-US" altLang="ko-KR" sz="1100" b="1" dirty="0">
                  <a:latin typeface="맑은 고딕" pitchFamily="50" charset="-127"/>
                  <a:ea typeface="맑은 고딕" pitchFamily="50" charset="-127"/>
                </a:rPr>
                <a:t>Trans-coding</a:t>
              </a:r>
              <a:endParaRPr lang="ko-KR" altLang="en-US" sz="11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3" name="Picture 113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973030" y="5484282"/>
              <a:ext cx="423862" cy="179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제목 8"/>
            <p:cNvSpPr txBox="1">
              <a:spLocks/>
            </p:cNvSpPr>
            <p:nvPr/>
          </p:nvSpPr>
          <p:spPr bwMode="auto">
            <a:xfrm>
              <a:off x="5004935" y="4696073"/>
              <a:ext cx="16288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lvl="1" algn="ctr" eaLnBrk="0" hangingPunct="0"/>
              <a:r>
                <a:rPr lang="en-US" altLang="ko-KR" sz="1300" b="1" dirty="0">
                  <a:latin typeface="맑은 고딕" pitchFamily="50" charset="-127"/>
                  <a:ea typeface="맑은 고딕" pitchFamily="50" charset="-127"/>
                  <a:cs typeface="Tahoma" pitchFamily="34" charset="0"/>
                </a:rPr>
                <a:t>DMC CMS</a:t>
              </a:r>
              <a:endParaRPr lang="ko-KR" altLang="en-US" sz="1300" b="1" dirty="0">
                <a:latin typeface="맑은 고딕" pitchFamily="50" charset="-127"/>
                <a:ea typeface="맑은 고딕" pitchFamily="50" charset="-127"/>
                <a:cs typeface="Tahoma" pitchFamily="34" charset="0"/>
              </a:endParaRPr>
            </a:p>
          </p:txBody>
        </p:sp>
        <p:sp>
          <p:nvSpPr>
            <p:cNvPr id="35" name="모서리가 둥근 직사각형 9"/>
            <p:cNvSpPr>
              <a:spLocks noChangeArrowheads="1"/>
            </p:cNvSpPr>
            <p:nvPr/>
          </p:nvSpPr>
          <p:spPr bwMode="auto">
            <a:xfrm>
              <a:off x="5300450" y="4968423"/>
              <a:ext cx="1509713" cy="860425"/>
            </a:xfrm>
            <a:prstGeom prst="roundRect">
              <a:avLst>
                <a:gd name="adj" fmla="val 3431"/>
              </a:avLst>
            </a:prstGeom>
            <a:noFill/>
            <a:ln w="6350" algn="ctr">
              <a:solidFill>
                <a:srgbClr val="BFBFBF"/>
              </a:solidFill>
              <a:prstDash val="dash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5300787" y="1675557"/>
              <a:ext cx="1509713" cy="2968451"/>
              <a:chOff x="7375525" y="2809875"/>
              <a:chExt cx="1509713" cy="2968451"/>
            </a:xfrm>
          </p:grpSpPr>
          <p:sp>
            <p:nvSpPr>
              <p:cNvPr id="37" name="모서리가 둥근 직사각형 9"/>
              <p:cNvSpPr>
                <a:spLocks noChangeArrowheads="1"/>
              </p:cNvSpPr>
              <p:nvPr/>
            </p:nvSpPr>
            <p:spPr bwMode="auto">
              <a:xfrm>
                <a:off x="7375525" y="3059113"/>
                <a:ext cx="1509713" cy="2287165"/>
              </a:xfrm>
              <a:prstGeom prst="roundRect">
                <a:avLst>
                  <a:gd name="adj" fmla="val 3431"/>
                </a:avLst>
              </a:prstGeom>
              <a:noFill/>
              <a:ln w="6350" algn="ctr">
                <a:solidFill>
                  <a:srgbClr val="BFBFBF"/>
                </a:solidFill>
                <a:prstDash val="dash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38" name="TextBox 302"/>
              <p:cNvSpPr txBox="1">
                <a:spLocks noChangeArrowheads="1"/>
              </p:cNvSpPr>
              <p:nvPr/>
            </p:nvSpPr>
            <p:spPr bwMode="auto">
              <a:xfrm>
                <a:off x="7896225" y="2809875"/>
                <a:ext cx="431946" cy="2776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13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제작</a:t>
                </a:r>
              </a:p>
            </p:txBody>
          </p:sp>
          <p:pic>
            <p:nvPicPr>
              <p:cNvPr id="39" name="Picture 104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 b="16585"/>
              <a:stretch>
                <a:fillRect/>
              </a:stretch>
            </p:blipFill>
            <p:spPr bwMode="auto">
              <a:xfrm>
                <a:off x="7580313" y="3609975"/>
                <a:ext cx="958850" cy="534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" name="TextBox 302"/>
              <p:cNvSpPr txBox="1">
                <a:spLocks noChangeArrowheads="1"/>
              </p:cNvSpPr>
              <p:nvPr/>
            </p:nvSpPr>
            <p:spPr bwMode="auto">
              <a:xfrm>
                <a:off x="7418388" y="3086100"/>
                <a:ext cx="1219124" cy="4821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buFontTx/>
                  <a:buChar char="•"/>
                </a:pPr>
                <a:r>
                  <a:rPr lang="ko-KR" altLang="en-US" sz="900" b="1">
                    <a:latin typeface="맑은 고딕" pitchFamily="50" charset="-127"/>
                    <a:ea typeface="맑은 고딕" pitchFamily="50" charset="-127"/>
                  </a:rPr>
                  <a:t> 멀티미디어 강의</a:t>
                </a:r>
              </a:p>
              <a:p>
                <a:r>
                  <a:rPr lang="ko-KR" altLang="en-US" sz="900" b="1">
                    <a:latin typeface="맑은 고딕" pitchFamily="50" charset="-127"/>
                    <a:ea typeface="맑은 고딕" pitchFamily="50" charset="-127"/>
                  </a:rPr>
                  <a:t>  </a:t>
                </a:r>
                <a:r>
                  <a:rPr lang="en-US" altLang="ko-KR" sz="900" b="1">
                    <a:latin typeface="맑은 고딕" pitchFamily="50" charset="-127"/>
                    <a:ea typeface="맑은 고딕" pitchFamily="50" charset="-127"/>
                  </a:rPr>
                  <a:t>(WMV+</a:t>
                </a:r>
                <a:r>
                  <a:rPr lang="ko-KR" altLang="en-US" sz="900" b="1">
                    <a:latin typeface="맑은 고딕" pitchFamily="50" charset="-127"/>
                    <a:ea typeface="맑은 고딕" pitchFamily="50" charset="-127"/>
                  </a:rPr>
                  <a:t>이미지</a:t>
                </a:r>
                <a:r>
                  <a:rPr lang="en-US" altLang="ko-KR" sz="900" b="1">
                    <a:latin typeface="맑은 고딕" pitchFamily="50" charset="-127"/>
                    <a:ea typeface="맑은 고딕" pitchFamily="50" charset="-127"/>
                  </a:rPr>
                  <a:t>,</a:t>
                </a:r>
              </a:p>
              <a:p>
                <a:r>
                  <a:rPr lang="en-US" altLang="ko-KR" sz="900" b="1">
                    <a:latin typeface="맑은 고딕" pitchFamily="50" charset="-127"/>
                    <a:ea typeface="맑은 고딕" pitchFamily="50" charset="-127"/>
                  </a:rPr>
                  <a:t>   </a:t>
                </a:r>
                <a:r>
                  <a:rPr lang="ko-KR" altLang="en-US" sz="900" b="1">
                    <a:latin typeface="맑은 고딕" pitchFamily="50" charset="-127"/>
                    <a:ea typeface="맑은 고딕" pitchFamily="50" charset="-127"/>
                  </a:rPr>
                  <a:t>플래시</a:t>
                </a:r>
                <a:r>
                  <a:rPr lang="en-US" altLang="ko-KR" sz="900" b="1">
                    <a:latin typeface="맑은 고딕" pitchFamily="50" charset="-127"/>
                    <a:ea typeface="맑은 고딕" pitchFamily="50" charset="-127"/>
                  </a:rPr>
                  <a:t>, WMV,PPT </a:t>
                </a:r>
                <a:r>
                  <a:rPr lang="ko-KR" altLang="en-US" sz="900" b="1">
                    <a:latin typeface="맑은 고딕" pitchFamily="50" charset="-127"/>
                    <a:ea typeface="맑은 고딕" pitchFamily="50" charset="-127"/>
                  </a:rPr>
                  <a:t>등</a:t>
                </a:r>
                <a:r>
                  <a:rPr lang="en-US" altLang="ko-KR" sz="900" b="1">
                    <a:latin typeface="맑은 고딕" pitchFamily="50" charset="-127"/>
                    <a:ea typeface="맑은 고딕" pitchFamily="50" charset="-127"/>
                  </a:rPr>
                  <a:t>)</a:t>
                </a:r>
              </a:p>
            </p:txBody>
          </p:sp>
          <p:pic>
            <p:nvPicPr>
              <p:cNvPr id="41" name="Picture 107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7580313" y="4413250"/>
                <a:ext cx="962025" cy="5445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2" name="TextBox 302"/>
              <p:cNvSpPr txBox="1">
                <a:spLocks noChangeArrowheads="1"/>
              </p:cNvSpPr>
              <p:nvPr/>
            </p:nvSpPr>
            <p:spPr bwMode="auto">
              <a:xfrm>
                <a:off x="7418388" y="4197350"/>
                <a:ext cx="969205" cy="2191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buFontTx/>
                  <a:buChar char="•"/>
                </a:pPr>
                <a:r>
                  <a:rPr lang="ko-KR" altLang="en-US" sz="900" b="1">
                    <a:latin typeface="맑은 고딕" pitchFamily="50" charset="-127"/>
                    <a:ea typeface="맑은 고딕" pitchFamily="50" charset="-127"/>
                  </a:rPr>
                  <a:t> 영상 강의</a:t>
                </a:r>
                <a:r>
                  <a:rPr lang="en-US" altLang="ko-KR" sz="900" b="1">
                    <a:latin typeface="맑은 고딕" pitchFamily="50" charset="-127"/>
                    <a:ea typeface="맑은 고딕" pitchFamily="50" charset="-127"/>
                  </a:rPr>
                  <a:t>(WMV)</a:t>
                </a:r>
                <a:endParaRPr lang="ko-KR" altLang="en-US" sz="900" b="1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3" name="TextBox 302"/>
              <p:cNvSpPr txBox="1">
                <a:spLocks noChangeArrowheads="1"/>
              </p:cNvSpPr>
              <p:nvPr/>
            </p:nvSpPr>
            <p:spPr bwMode="auto">
              <a:xfrm>
                <a:off x="7418388" y="5058246"/>
                <a:ext cx="949158" cy="2191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buFontTx/>
                  <a:buChar char="•"/>
                </a:pPr>
                <a:r>
                  <a:rPr lang="ko-KR" altLang="en-US" sz="900" b="1" dirty="0">
                    <a:latin typeface="맑은 고딕" pitchFamily="50" charset="-127"/>
                    <a:ea typeface="맑은 고딕" pitchFamily="50" charset="-127"/>
                  </a:rPr>
                  <a:t> 음성강의</a:t>
                </a:r>
                <a:r>
                  <a:rPr lang="en-US" altLang="ko-KR" sz="900" b="1" dirty="0">
                    <a:latin typeface="맑은 고딕" pitchFamily="50" charset="-127"/>
                    <a:ea typeface="맑은 고딕" pitchFamily="50" charset="-127"/>
                  </a:rPr>
                  <a:t>(AAC+)</a:t>
                </a:r>
                <a:endParaRPr lang="ko-KR" altLang="en-US" sz="9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44" name="직선 연결선 54"/>
              <p:cNvCxnSpPr>
                <a:cxnSpLocks noChangeShapeType="1"/>
              </p:cNvCxnSpPr>
              <p:nvPr/>
            </p:nvCxnSpPr>
            <p:spPr bwMode="auto">
              <a:xfrm flipV="1">
                <a:off x="8120534" y="5346278"/>
                <a:ext cx="0" cy="432048"/>
              </a:xfrm>
              <a:prstGeom prst="line">
                <a:avLst/>
              </a:prstGeom>
              <a:noFill/>
              <a:ln w="9525" algn="ctr">
                <a:solidFill>
                  <a:srgbClr val="0000CC"/>
                </a:solidFill>
                <a:round/>
                <a:headEnd type="triangle" w="med" len="med"/>
                <a:tailEnd/>
              </a:ln>
            </p:spPr>
          </p:cxnSp>
        </p:grpSp>
        <p:grpSp>
          <p:nvGrpSpPr>
            <p:cNvPr id="45" name="그룹 44"/>
            <p:cNvGrpSpPr/>
            <p:nvPr/>
          </p:nvGrpSpPr>
          <p:grpSpPr>
            <a:xfrm>
              <a:off x="908720" y="2249896"/>
              <a:ext cx="1584176" cy="529714"/>
              <a:chOff x="903758" y="2278097"/>
              <a:chExt cx="1869524" cy="508000"/>
            </a:xfrm>
          </p:grpSpPr>
          <p:cxnSp>
            <p:nvCxnSpPr>
              <p:cNvPr id="46" name="직선 연결선 54"/>
              <p:cNvCxnSpPr>
                <a:cxnSpLocks noChangeShapeType="1"/>
              </p:cNvCxnSpPr>
              <p:nvPr/>
            </p:nvCxnSpPr>
            <p:spPr bwMode="auto">
              <a:xfrm>
                <a:off x="903758" y="2499803"/>
                <a:ext cx="1869524" cy="2579"/>
              </a:xfrm>
              <a:prstGeom prst="line">
                <a:avLst/>
              </a:prstGeom>
              <a:noFill/>
              <a:ln w="9525" algn="ctr">
                <a:solidFill>
                  <a:srgbClr val="0000CC"/>
                </a:solidFill>
                <a:round/>
                <a:headEnd type="triangle" w="med" len="med"/>
                <a:tailEnd type="triangle" w="med" len="med"/>
              </a:ln>
            </p:spPr>
          </p:cxnSp>
          <p:pic>
            <p:nvPicPr>
              <p:cNvPr id="47" name="Picture 3" descr="cloud3_grey_grey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1102637" y="2278097"/>
                <a:ext cx="969962" cy="508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" name="TextBox 65"/>
              <p:cNvSpPr txBox="1">
                <a:spLocks noChangeArrowheads="1"/>
              </p:cNvSpPr>
              <p:nvPr/>
            </p:nvSpPr>
            <p:spPr bwMode="auto">
              <a:xfrm>
                <a:off x="1208114" y="2416134"/>
                <a:ext cx="749483" cy="2101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유선인터넷</a:t>
                </a:r>
              </a:p>
            </p:txBody>
          </p:sp>
        </p:grpSp>
        <p:pic>
          <p:nvPicPr>
            <p:cNvPr id="49" name="Picture 69"/>
            <p:cNvPicPr>
              <a:picLocks noChangeAspect="1" noChangeArrowheads="1"/>
            </p:cNvPicPr>
            <p:nvPr/>
          </p:nvPicPr>
          <p:blipFill>
            <a:blip r:embed="rId14" cstate="print"/>
            <a:srcRect b="9180"/>
            <a:stretch>
              <a:fillRect/>
            </a:stretch>
          </p:blipFill>
          <p:spPr bwMode="auto">
            <a:xfrm>
              <a:off x="2571180" y="2343380"/>
              <a:ext cx="785812" cy="444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제목 8"/>
            <p:cNvSpPr txBox="1">
              <a:spLocks/>
            </p:cNvSpPr>
            <p:nvPr/>
          </p:nvSpPr>
          <p:spPr bwMode="auto">
            <a:xfrm>
              <a:off x="2258690" y="2743349"/>
              <a:ext cx="15303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ko-KR" sz="1100" b="1" dirty="0">
                  <a:latin typeface="맑은 고딕" pitchFamily="50" charset="-127"/>
                  <a:ea typeface="맑은 고딕" pitchFamily="50" charset="-127"/>
                </a:rPr>
                <a:t>KNOU </a:t>
              </a:r>
              <a:r>
                <a:rPr lang="ko-KR" altLang="en-US" sz="1100" b="1" dirty="0">
                  <a:latin typeface="맑은 고딕" pitchFamily="50" charset="-127"/>
                  <a:ea typeface="맑은 고딕" pitchFamily="50" charset="-127"/>
                </a:rPr>
                <a:t>홈페이지</a:t>
              </a:r>
              <a:endParaRPr lang="en-US" altLang="ko-KR" sz="11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1" name="Picture 102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631283" y="2123728"/>
              <a:ext cx="669925" cy="717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52" name="Picture 104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3662971" y="2177819"/>
              <a:ext cx="742950" cy="9413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cxnSp>
          <p:nvCxnSpPr>
            <p:cNvPr id="53" name="직선 연결선 54"/>
            <p:cNvCxnSpPr>
              <a:cxnSpLocks noChangeShapeType="1"/>
            </p:cNvCxnSpPr>
            <p:nvPr/>
          </p:nvCxnSpPr>
          <p:spPr bwMode="auto">
            <a:xfrm>
              <a:off x="3384146" y="2514830"/>
              <a:ext cx="319087" cy="0"/>
            </a:xfrm>
            <a:prstGeom prst="line">
              <a:avLst/>
            </a:prstGeom>
            <a:noFill/>
            <a:ln w="9525" algn="ctr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</p:cxnSp>
        <p:sp>
          <p:nvSpPr>
            <p:cNvPr id="54" name="제목 8"/>
            <p:cNvSpPr txBox="1">
              <a:spLocks/>
            </p:cNvSpPr>
            <p:nvPr/>
          </p:nvSpPr>
          <p:spPr bwMode="auto">
            <a:xfrm>
              <a:off x="4065495" y="4800657"/>
              <a:ext cx="1439862" cy="328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en-US" altLang="ko-KR" sz="1300" b="1" dirty="0">
                  <a:latin typeface="맑은 고딕" pitchFamily="50" charset="-127"/>
                  <a:ea typeface="맑은 고딕" pitchFamily="50" charset="-127"/>
                  <a:cs typeface="Tahoma" pitchFamily="34" charset="0"/>
                </a:rPr>
                <a:t>cloud CDN</a:t>
              </a:r>
              <a:endParaRPr lang="ko-KR" altLang="en-US" sz="1300" b="1" dirty="0">
                <a:latin typeface="맑은 고딕" pitchFamily="50" charset="-127"/>
                <a:ea typeface="맑은 고딕" pitchFamily="50" charset="-127"/>
                <a:cs typeface="Tahoma" pitchFamily="34" charset="0"/>
              </a:endParaRPr>
            </a:p>
          </p:txBody>
        </p:sp>
        <p:cxnSp>
          <p:nvCxnSpPr>
            <p:cNvPr id="55" name="직선 연결선 89"/>
            <p:cNvCxnSpPr>
              <a:cxnSpLocks noChangeShapeType="1"/>
            </p:cNvCxnSpPr>
            <p:nvPr/>
          </p:nvCxnSpPr>
          <p:spPr bwMode="auto">
            <a:xfrm flipV="1">
              <a:off x="5013176" y="5311485"/>
              <a:ext cx="287274" cy="4161"/>
            </a:xfrm>
            <a:prstGeom prst="line">
              <a:avLst/>
            </a:prstGeom>
            <a:noFill/>
            <a:ln w="3175" algn="ctr">
              <a:solidFill>
                <a:srgbClr val="0000CC"/>
              </a:solidFill>
              <a:round/>
              <a:headEnd type="triangle" w="med" len="med"/>
              <a:tailEnd/>
            </a:ln>
          </p:spPr>
        </p:cxnSp>
        <p:cxnSp>
          <p:nvCxnSpPr>
            <p:cNvPr id="56" name="직선 연결선 54"/>
            <p:cNvCxnSpPr>
              <a:cxnSpLocks noChangeShapeType="1"/>
            </p:cNvCxnSpPr>
            <p:nvPr/>
          </p:nvCxnSpPr>
          <p:spPr bwMode="auto">
            <a:xfrm>
              <a:off x="4393692" y="2494885"/>
              <a:ext cx="319087" cy="0"/>
            </a:xfrm>
            <a:prstGeom prst="line">
              <a:avLst/>
            </a:prstGeom>
            <a:noFill/>
            <a:ln w="9525" algn="ctr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</p:cxnSp>
        <p:pic>
          <p:nvPicPr>
            <p:cNvPr id="57" name="Picture 212" descr="DRM_icon02.png"/>
            <p:cNvPicPr>
              <a:picLocks noChangeAspect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4095445" y="2687917"/>
              <a:ext cx="330200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" name="제목 8"/>
            <p:cNvSpPr txBox="1">
              <a:spLocks/>
            </p:cNvSpPr>
            <p:nvPr/>
          </p:nvSpPr>
          <p:spPr bwMode="auto">
            <a:xfrm>
              <a:off x="3884308" y="2965729"/>
              <a:ext cx="792162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en-US" altLang="ko-KR" sz="1100" b="1"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DRM</a:t>
              </a:r>
            </a:p>
          </p:txBody>
        </p:sp>
        <p:cxnSp>
          <p:nvCxnSpPr>
            <p:cNvPr id="59" name="직선 연결선 54"/>
            <p:cNvCxnSpPr>
              <a:cxnSpLocks noChangeShapeType="1"/>
            </p:cNvCxnSpPr>
            <p:nvPr/>
          </p:nvCxnSpPr>
          <p:spPr bwMode="auto">
            <a:xfrm>
              <a:off x="3933056" y="3131840"/>
              <a:ext cx="0" cy="1584176"/>
            </a:xfrm>
            <a:prstGeom prst="line">
              <a:avLst/>
            </a:prstGeom>
            <a:noFill/>
            <a:ln w="9525" algn="ctr">
              <a:solidFill>
                <a:srgbClr val="0000CC"/>
              </a:solidFill>
              <a:prstDash val="dash"/>
              <a:round/>
              <a:headEnd type="triangle" w="med" len="med"/>
              <a:tailEnd type="triangle" w="med" len="med"/>
            </a:ln>
          </p:spPr>
        </p:cxnSp>
        <p:sp>
          <p:nvSpPr>
            <p:cNvPr id="60" name="제목 8"/>
            <p:cNvSpPr txBox="1">
              <a:spLocks/>
            </p:cNvSpPr>
            <p:nvPr/>
          </p:nvSpPr>
          <p:spPr bwMode="auto">
            <a:xfrm>
              <a:off x="1016353" y="4715693"/>
              <a:ext cx="1009164" cy="360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en-US" altLang="ko-KR" sz="1100" b="1" dirty="0">
                  <a:latin typeface="맑은 고딕" pitchFamily="50" charset="-127"/>
                  <a:ea typeface="맑은 고딕" pitchFamily="50" charset="-127"/>
                  <a:cs typeface="Tahoma" pitchFamily="34" charset="0"/>
                </a:rPr>
                <a:t>U-KNOU+ </a:t>
              </a:r>
              <a:r>
                <a:rPr lang="ko-KR" altLang="en-US" sz="1100" b="1" dirty="0" err="1">
                  <a:latin typeface="맑은 고딕" pitchFamily="50" charset="-127"/>
                  <a:ea typeface="맑은 고딕" pitchFamily="50" charset="-127"/>
                  <a:cs typeface="Tahoma" pitchFamily="34" charset="0"/>
                </a:rPr>
                <a:t>어플</a:t>
              </a:r>
              <a:endParaRPr lang="ko-KR" altLang="en-US" sz="1100" b="1" dirty="0">
                <a:latin typeface="맑은 고딕" pitchFamily="50" charset="-127"/>
                <a:ea typeface="맑은 고딕" pitchFamily="50" charset="-127"/>
                <a:cs typeface="Tahoma" pitchFamily="34" charset="0"/>
              </a:endParaRPr>
            </a:p>
          </p:txBody>
        </p:sp>
        <p:pic>
          <p:nvPicPr>
            <p:cNvPr id="61" name="Picture 73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1340768" y="3707904"/>
              <a:ext cx="928688" cy="890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" name="Picture 3" descr="cloud3_grey_grey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328893" y="5144120"/>
              <a:ext cx="969962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Box 65"/>
            <p:cNvSpPr txBox="1">
              <a:spLocks noChangeArrowheads="1"/>
            </p:cNvSpPr>
            <p:nvPr/>
          </p:nvSpPr>
          <p:spPr bwMode="auto">
            <a:xfrm>
              <a:off x="1489562" y="5278211"/>
              <a:ext cx="639098" cy="219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900" b="1" dirty="0">
                  <a:latin typeface="맑은 고딕" pitchFamily="50" charset="-127"/>
                  <a:ea typeface="맑은 고딕" pitchFamily="50" charset="-127"/>
                </a:rPr>
                <a:t>AP(</a:t>
              </a:r>
              <a:r>
                <a:rPr lang="ko-KR" altLang="en-US" sz="900" b="1" dirty="0">
                  <a:latin typeface="맑은 고딕" pitchFamily="50" charset="-127"/>
                  <a:ea typeface="맑은 고딕" pitchFamily="50" charset="-127"/>
                </a:rPr>
                <a:t>인터넷</a:t>
              </a:r>
              <a:r>
                <a:rPr lang="en-US" altLang="ko-KR" sz="900" b="1" dirty="0">
                  <a:latin typeface="맑은 고딕" pitchFamily="50" charset="-127"/>
                  <a:ea typeface="맑은 고딕" pitchFamily="50" charset="-127"/>
                </a:rPr>
                <a:t>)</a:t>
              </a:r>
              <a:endParaRPr lang="ko-KR" altLang="en-US" sz="9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64" name="직선 연결선 54"/>
            <p:cNvCxnSpPr>
              <a:cxnSpLocks noChangeShapeType="1"/>
              <a:stCxn id="27" idx="3"/>
              <a:endCxn id="62" idx="1"/>
            </p:cNvCxnSpPr>
            <p:nvPr/>
          </p:nvCxnSpPr>
          <p:spPr bwMode="auto">
            <a:xfrm flipV="1">
              <a:off x="909241" y="5398120"/>
              <a:ext cx="419652" cy="1260"/>
            </a:xfrm>
            <a:prstGeom prst="line">
              <a:avLst/>
            </a:prstGeom>
            <a:noFill/>
            <a:ln w="9525" algn="ctr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</p:cxnSp>
        <p:sp>
          <p:nvSpPr>
            <p:cNvPr id="65" name="TextBox 302"/>
            <p:cNvSpPr txBox="1">
              <a:spLocks noChangeArrowheads="1"/>
            </p:cNvSpPr>
            <p:nvPr/>
          </p:nvSpPr>
          <p:spPr bwMode="auto">
            <a:xfrm>
              <a:off x="2108896" y="4948858"/>
              <a:ext cx="1121561" cy="409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1100" b="1" dirty="0">
                  <a:latin typeface="맑은 고딕" pitchFamily="50" charset="-127"/>
                  <a:ea typeface="맑은 고딕" pitchFamily="50" charset="-127"/>
                </a:rPr>
                <a:t>동영상 </a:t>
              </a:r>
              <a:r>
                <a:rPr lang="en-US" altLang="ko-KR" sz="1100" b="1" dirty="0">
                  <a:latin typeface="맑은 고딕" pitchFamily="50" charset="-127"/>
                  <a:ea typeface="맑은 고딕" pitchFamily="50" charset="-127"/>
                </a:rPr>
                <a:t>Streaming</a:t>
              </a:r>
            </a:p>
            <a:p>
              <a:r>
                <a:rPr lang="en-US" altLang="ko-KR" sz="1100" b="1" dirty="0">
                  <a:latin typeface="맑은 고딕" pitchFamily="50" charset="-127"/>
                  <a:ea typeface="맑은 고딕" pitchFamily="50" charset="-127"/>
                </a:rPr>
                <a:t>        /Download</a:t>
              </a:r>
              <a:endParaRPr lang="ko-KR" altLang="en-US" sz="11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66" name="직선 연결선 89"/>
            <p:cNvCxnSpPr>
              <a:cxnSpLocks noChangeShapeType="1"/>
            </p:cNvCxnSpPr>
            <p:nvPr/>
          </p:nvCxnSpPr>
          <p:spPr bwMode="auto">
            <a:xfrm>
              <a:off x="2216739" y="5400471"/>
              <a:ext cx="1284269" cy="0"/>
            </a:xfrm>
            <a:prstGeom prst="line">
              <a:avLst/>
            </a:prstGeom>
            <a:noFill/>
            <a:ln w="3175" algn="ctr">
              <a:solidFill>
                <a:srgbClr val="0000CC"/>
              </a:solidFill>
              <a:round/>
              <a:headEnd type="triangle" w="med" len="med"/>
              <a:tailEnd/>
            </a:ln>
          </p:spPr>
        </p:cxnSp>
        <p:sp>
          <p:nvSpPr>
            <p:cNvPr id="67" name="TextBox 302"/>
            <p:cNvSpPr txBox="1">
              <a:spLocks noChangeArrowheads="1"/>
            </p:cNvSpPr>
            <p:nvPr/>
          </p:nvSpPr>
          <p:spPr bwMode="auto">
            <a:xfrm>
              <a:off x="907962" y="5102151"/>
              <a:ext cx="389178" cy="248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1100" b="1" dirty="0">
                  <a:latin typeface="맑은 고딕" pitchFamily="50" charset="-127"/>
                  <a:ea typeface="맑은 고딕" pitchFamily="50" charset="-127"/>
                </a:rPr>
                <a:t>무선</a:t>
              </a:r>
              <a:endParaRPr lang="en-US" altLang="ko-KR" sz="11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68" name="직선 연결선 54"/>
            <p:cNvCxnSpPr>
              <a:cxnSpLocks noChangeShapeType="1"/>
              <a:stCxn id="61" idx="2"/>
              <a:endCxn id="62" idx="0"/>
            </p:cNvCxnSpPr>
            <p:nvPr/>
          </p:nvCxnSpPr>
          <p:spPr bwMode="auto">
            <a:xfrm>
              <a:off x="1805112" y="4598492"/>
              <a:ext cx="8762" cy="545628"/>
            </a:xfrm>
            <a:prstGeom prst="line">
              <a:avLst/>
            </a:prstGeom>
            <a:noFill/>
            <a:ln w="9525" algn="ctr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</p:cxnSp>
        <p:sp>
          <p:nvSpPr>
            <p:cNvPr id="69" name="제목 8"/>
            <p:cNvSpPr txBox="1">
              <a:spLocks/>
            </p:cNvSpPr>
            <p:nvPr/>
          </p:nvSpPr>
          <p:spPr bwMode="auto">
            <a:xfrm>
              <a:off x="2780928" y="1835696"/>
              <a:ext cx="1728192" cy="401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r"/>
              <a:r>
                <a:rPr lang="ko-KR" altLang="en-US" sz="1300" b="1" dirty="0">
                  <a:latin typeface="맑은 고딕" pitchFamily="50" charset="-127"/>
                  <a:ea typeface="맑은 고딕" pitchFamily="50" charset="-127"/>
                </a:rPr>
                <a:t>학사</a:t>
              </a:r>
              <a:r>
                <a:rPr lang="en-US" altLang="ko-KR" sz="1300" b="1" dirty="0"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lang="ko-KR" altLang="en-US" sz="1300" b="1" dirty="0" err="1">
                  <a:latin typeface="맑은 고딕" pitchFamily="50" charset="-127"/>
                  <a:ea typeface="맑은 고딕" pitchFamily="50" charset="-127"/>
                </a:rPr>
                <a:t>스트리밍</a:t>
              </a:r>
              <a:r>
                <a:rPr lang="ko-KR" altLang="en-US" sz="1300" b="1" dirty="0">
                  <a:latin typeface="맑은 고딕" pitchFamily="50" charset="-127"/>
                  <a:ea typeface="맑은 고딕" pitchFamily="50" charset="-127"/>
                </a:rPr>
                <a:t> 서버</a:t>
              </a:r>
              <a:endParaRPr lang="en-US" altLang="ko-KR" sz="13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0" name="TextBox 302"/>
            <p:cNvSpPr txBox="1">
              <a:spLocks noChangeArrowheads="1"/>
            </p:cNvSpPr>
            <p:nvPr/>
          </p:nvSpPr>
          <p:spPr bwMode="auto">
            <a:xfrm>
              <a:off x="4683059" y="1835696"/>
              <a:ext cx="570938" cy="277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3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운영자</a:t>
              </a:r>
            </a:p>
          </p:txBody>
        </p:sp>
        <p:sp>
          <p:nvSpPr>
            <p:cNvPr id="71" name="Freeform 97"/>
            <p:cNvSpPr>
              <a:spLocks/>
            </p:cNvSpPr>
            <p:nvPr/>
          </p:nvSpPr>
          <p:spPr bwMode="auto">
            <a:xfrm rot="16200000" flipH="1" flipV="1">
              <a:off x="1592796" y="2807804"/>
              <a:ext cx="936102" cy="864097"/>
            </a:xfrm>
            <a:custGeom>
              <a:avLst/>
              <a:gdLst>
                <a:gd name="T0" fmla="*/ 0 w 680"/>
                <a:gd name="T1" fmla="*/ 0 h 499"/>
                <a:gd name="T2" fmla="*/ 0 w 680"/>
                <a:gd name="T3" fmla="*/ 2147483647 h 499"/>
                <a:gd name="T4" fmla="*/ 2147483647 w 680"/>
                <a:gd name="T5" fmla="*/ 2147483647 h 499"/>
                <a:gd name="T6" fmla="*/ 0 60000 65536"/>
                <a:gd name="T7" fmla="*/ 0 60000 65536"/>
                <a:gd name="T8" fmla="*/ 0 60000 65536"/>
                <a:gd name="T9" fmla="*/ 0 w 680"/>
                <a:gd name="T10" fmla="*/ 0 h 499"/>
                <a:gd name="T11" fmla="*/ 680 w 680"/>
                <a:gd name="T12" fmla="*/ 499 h 4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0" h="499">
                  <a:moveTo>
                    <a:pt x="0" y="0"/>
                  </a:moveTo>
                  <a:lnTo>
                    <a:pt x="0" y="499"/>
                  </a:lnTo>
                  <a:lnTo>
                    <a:pt x="680" y="499"/>
                  </a:lnTo>
                </a:path>
              </a:pathLst>
            </a:custGeom>
            <a:noFill/>
            <a:ln w="9525" cmpd="sng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 64"/>
            <p:cNvSpPr>
              <a:spLocks/>
            </p:cNvSpPr>
            <p:nvPr/>
          </p:nvSpPr>
          <p:spPr bwMode="auto">
            <a:xfrm flipV="1">
              <a:off x="2064692" y="2987822"/>
              <a:ext cx="1292300" cy="720081"/>
            </a:xfrm>
            <a:custGeom>
              <a:avLst/>
              <a:gdLst>
                <a:gd name="T0" fmla="*/ 0 w 680"/>
                <a:gd name="T1" fmla="*/ 0 h 499"/>
                <a:gd name="T2" fmla="*/ 0 w 680"/>
                <a:gd name="T3" fmla="*/ 2147483647 h 499"/>
                <a:gd name="T4" fmla="*/ 2147483647 w 680"/>
                <a:gd name="T5" fmla="*/ 2147483647 h 499"/>
                <a:gd name="T6" fmla="*/ 0 60000 65536"/>
                <a:gd name="T7" fmla="*/ 0 60000 65536"/>
                <a:gd name="T8" fmla="*/ 0 60000 65536"/>
                <a:gd name="T9" fmla="*/ 0 w 680"/>
                <a:gd name="T10" fmla="*/ 0 h 499"/>
                <a:gd name="T11" fmla="*/ 680 w 680"/>
                <a:gd name="T12" fmla="*/ 499 h 4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0" h="499">
                  <a:moveTo>
                    <a:pt x="0" y="0"/>
                  </a:moveTo>
                  <a:lnTo>
                    <a:pt x="0" y="499"/>
                  </a:lnTo>
                  <a:lnTo>
                    <a:pt x="680" y="499"/>
                  </a:lnTo>
                </a:path>
              </a:pathLst>
            </a:custGeom>
            <a:noFill/>
            <a:ln w="9525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제목 8"/>
            <p:cNvSpPr txBox="1">
              <a:spLocks/>
            </p:cNvSpPr>
            <p:nvPr/>
          </p:nvSpPr>
          <p:spPr bwMode="auto">
            <a:xfrm>
              <a:off x="843303" y="2987824"/>
              <a:ext cx="941388" cy="225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정보 연동</a:t>
              </a:r>
            </a:p>
          </p:txBody>
        </p:sp>
        <p:sp>
          <p:nvSpPr>
            <p:cNvPr id="74" name="제목 8"/>
            <p:cNvSpPr txBox="1">
              <a:spLocks/>
            </p:cNvSpPr>
            <p:nvPr/>
          </p:nvSpPr>
          <p:spPr bwMode="auto">
            <a:xfrm>
              <a:off x="2019052" y="3203848"/>
              <a:ext cx="977900" cy="234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SSO</a:t>
              </a:r>
            </a:p>
          </p:txBody>
        </p:sp>
        <p:sp>
          <p:nvSpPr>
            <p:cNvPr id="75" name="TextBox 302"/>
            <p:cNvSpPr txBox="1">
              <a:spLocks noChangeArrowheads="1"/>
            </p:cNvSpPr>
            <p:nvPr/>
          </p:nvSpPr>
          <p:spPr bwMode="auto">
            <a:xfrm>
              <a:off x="1506736" y="2051968"/>
              <a:ext cx="1121561" cy="409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1100" b="1" dirty="0">
                  <a:latin typeface="맑은 고딕" pitchFamily="50" charset="-127"/>
                  <a:ea typeface="맑은 고딕" pitchFamily="50" charset="-127"/>
                </a:rPr>
                <a:t>동영상 </a:t>
              </a:r>
              <a:r>
                <a:rPr lang="en-US" altLang="ko-KR" sz="1100" b="1" dirty="0">
                  <a:latin typeface="맑은 고딕" pitchFamily="50" charset="-127"/>
                  <a:ea typeface="맑은 고딕" pitchFamily="50" charset="-127"/>
                </a:rPr>
                <a:t>Streaming</a:t>
              </a:r>
            </a:p>
            <a:p>
              <a:r>
                <a:rPr lang="en-US" altLang="ko-KR" sz="1100" b="1" dirty="0">
                  <a:latin typeface="맑은 고딕" pitchFamily="50" charset="-127"/>
                  <a:ea typeface="맑은 고딕" pitchFamily="50" charset="-127"/>
                </a:rPr>
                <a:t>        /Download</a:t>
              </a:r>
              <a:endParaRPr lang="ko-KR" altLang="en-US" sz="11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6" name="직선 연결선 89"/>
            <p:cNvCxnSpPr>
              <a:cxnSpLocks noChangeShapeType="1"/>
              <a:stCxn id="47" idx="2"/>
              <a:endCxn id="5" idx="0"/>
            </p:cNvCxnSpPr>
            <p:nvPr/>
          </p:nvCxnSpPr>
          <p:spPr bwMode="auto">
            <a:xfrm>
              <a:off x="1488202" y="2779610"/>
              <a:ext cx="2453943" cy="2008414"/>
            </a:xfrm>
            <a:prstGeom prst="line">
              <a:avLst/>
            </a:prstGeom>
            <a:noFill/>
            <a:ln w="3175" algn="ctr">
              <a:solidFill>
                <a:srgbClr val="0000CC"/>
              </a:solidFill>
              <a:round/>
              <a:headEnd type="triangle" w="med" len="med"/>
              <a:tailEnd/>
            </a:ln>
          </p:spPr>
        </p:cxnSp>
        <p:sp>
          <p:nvSpPr>
            <p:cNvPr id="77" name="Freeform 90"/>
            <p:cNvSpPr>
              <a:spLocks/>
            </p:cNvSpPr>
            <p:nvPr/>
          </p:nvSpPr>
          <p:spPr bwMode="auto">
            <a:xfrm flipH="1">
              <a:off x="2276872" y="3047957"/>
              <a:ext cx="2701925" cy="864096"/>
            </a:xfrm>
            <a:custGeom>
              <a:avLst/>
              <a:gdLst>
                <a:gd name="T0" fmla="*/ 0 w 680"/>
                <a:gd name="T1" fmla="*/ 0 h 499"/>
                <a:gd name="T2" fmla="*/ 0 w 680"/>
                <a:gd name="T3" fmla="*/ 2147483647 h 499"/>
                <a:gd name="T4" fmla="*/ 2147483647 w 680"/>
                <a:gd name="T5" fmla="*/ 2147483647 h 499"/>
                <a:gd name="T6" fmla="*/ 0 60000 65536"/>
                <a:gd name="T7" fmla="*/ 0 60000 65536"/>
                <a:gd name="T8" fmla="*/ 0 60000 65536"/>
                <a:gd name="T9" fmla="*/ 0 w 680"/>
                <a:gd name="T10" fmla="*/ 0 h 499"/>
                <a:gd name="T11" fmla="*/ 680 w 680"/>
                <a:gd name="T12" fmla="*/ 499 h 4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0" h="499">
                  <a:moveTo>
                    <a:pt x="0" y="0"/>
                  </a:moveTo>
                  <a:lnTo>
                    <a:pt x="0" y="499"/>
                  </a:lnTo>
                  <a:lnTo>
                    <a:pt x="680" y="499"/>
                  </a:lnTo>
                </a:path>
              </a:pathLst>
            </a:custGeom>
            <a:noFill/>
            <a:ln w="9525" cmpd="sng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제목 8"/>
            <p:cNvSpPr txBox="1">
              <a:spLocks/>
            </p:cNvSpPr>
            <p:nvPr/>
          </p:nvSpPr>
          <p:spPr bwMode="auto">
            <a:xfrm>
              <a:off x="4569253" y="2795550"/>
              <a:ext cx="8255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ko-KR" altLang="en-US" sz="1100" b="1" dirty="0">
                  <a:latin typeface="맑은 고딕" pitchFamily="50" charset="-127"/>
                  <a:ea typeface="맑은 고딕" pitchFamily="50" charset="-127"/>
                  <a:cs typeface="Tahoma" pitchFamily="34" charset="0"/>
                </a:rPr>
                <a:t>관리</a:t>
              </a:r>
              <a:r>
                <a:rPr lang="en-US" altLang="ko-KR" sz="1100" b="1" dirty="0">
                  <a:latin typeface="맑은 고딕" pitchFamily="50" charset="-127"/>
                  <a:ea typeface="맑은 고딕" pitchFamily="50" charset="-127"/>
                  <a:cs typeface="Tahoma" pitchFamily="34" charset="0"/>
                </a:rPr>
                <a:t>/</a:t>
              </a:r>
              <a:r>
                <a:rPr lang="ko-KR" altLang="en-US" sz="1100" b="1" dirty="0">
                  <a:latin typeface="맑은 고딕" pitchFamily="50" charset="-127"/>
                  <a:ea typeface="맑은 고딕" pitchFamily="50" charset="-127"/>
                  <a:cs typeface="Tahoma" pitchFamily="34" charset="0"/>
                </a:rPr>
                <a:t>운영</a:t>
              </a:r>
            </a:p>
          </p:txBody>
        </p:sp>
        <p:sp>
          <p:nvSpPr>
            <p:cNvPr id="79" name="Freeform 96"/>
            <p:cNvSpPr>
              <a:spLocks/>
            </p:cNvSpPr>
            <p:nvPr/>
          </p:nvSpPr>
          <p:spPr bwMode="auto">
            <a:xfrm rot="5400000" flipV="1">
              <a:off x="3307617" y="3154472"/>
              <a:ext cx="590934" cy="2676169"/>
            </a:xfrm>
            <a:custGeom>
              <a:avLst/>
              <a:gdLst>
                <a:gd name="T0" fmla="*/ 0 w 680"/>
                <a:gd name="T1" fmla="*/ 0 h 499"/>
                <a:gd name="T2" fmla="*/ 0 w 680"/>
                <a:gd name="T3" fmla="*/ 2147483647 h 499"/>
                <a:gd name="T4" fmla="*/ 2147483647 w 680"/>
                <a:gd name="T5" fmla="*/ 2147483647 h 499"/>
                <a:gd name="T6" fmla="*/ 0 60000 65536"/>
                <a:gd name="T7" fmla="*/ 0 60000 65536"/>
                <a:gd name="T8" fmla="*/ 0 60000 65536"/>
                <a:gd name="T9" fmla="*/ 0 w 680"/>
                <a:gd name="T10" fmla="*/ 0 h 499"/>
                <a:gd name="T11" fmla="*/ 680 w 680"/>
                <a:gd name="T12" fmla="*/ 499 h 4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0" h="499">
                  <a:moveTo>
                    <a:pt x="0" y="0"/>
                  </a:moveTo>
                  <a:lnTo>
                    <a:pt x="0" y="499"/>
                  </a:lnTo>
                  <a:lnTo>
                    <a:pt x="680" y="499"/>
                  </a:lnTo>
                </a:path>
              </a:pathLst>
            </a:custGeom>
            <a:noFill/>
            <a:ln w="9525" cmpd="sng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제목 8"/>
            <p:cNvSpPr txBox="1">
              <a:spLocks/>
            </p:cNvSpPr>
            <p:nvPr/>
          </p:nvSpPr>
          <p:spPr bwMode="auto">
            <a:xfrm>
              <a:off x="2180964" y="4183317"/>
              <a:ext cx="184785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eaLnBrk="0" hangingPunct="0">
                <a:buFont typeface="Arial" pitchFamily="34" charset="0"/>
                <a:buChar char="•"/>
              </a:pPr>
              <a:r>
                <a:rPr lang="ko-KR" altLang="en-US" sz="1100" b="1" dirty="0">
                  <a:latin typeface="맑은 고딕" pitchFamily="50" charset="-127"/>
                  <a:ea typeface="맑은 고딕" pitchFamily="50" charset="-127"/>
                  <a:cs typeface="Tahoma" pitchFamily="34" charset="0"/>
                </a:rPr>
                <a:t>강의 </a:t>
              </a:r>
              <a:r>
                <a:rPr lang="en-US" altLang="ko-KR" sz="1100" b="1" dirty="0">
                  <a:latin typeface="맑은 고딕" pitchFamily="50" charset="-127"/>
                  <a:ea typeface="맑은 고딕" pitchFamily="50" charset="-127"/>
                  <a:cs typeface="Tahoma" pitchFamily="34" charset="0"/>
                </a:rPr>
                <a:t>URL </a:t>
              </a:r>
              <a:r>
                <a:rPr lang="ko-KR" altLang="en-US" sz="1100" b="1" dirty="0">
                  <a:latin typeface="맑은 고딕" pitchFamily="50" charset="-127"/>
                  <a:ea typeface="맑은 고딕" pitchFamily="50" charset="-127"/>
                  <a:cs typeface="Tahoma" pitchFamily="34" charset="0"/>
                </a:rPr>
                <a:t>링크</a:t>
              </a:r>
              <a:endParaRPr lang="en-US" altLang="ko-KR" sz="1100" b="1" dirty="0">
                <a:latin typeface="맑은 고딕" pitchFamily="50" charset="-127"/>
                <a:ea typeface="맑은 고딕" pitchFamily="50" charset="-127"/>
                <a:cs typeface="Tahoma" pitchFamily="34" charset="0"/>
              </a:endParaRPr>
            </a:p>
          </p:txBody>
        </p:sp>
        <p:sp>
          <p:nvSpPr>
            <p:cNvPr id="81" name="제목 8"/>
            <p:cNvSpPr txBox="1">
              <a:spLocks/>
            </p:cNvSpPr>
            <p:nvPr/>
          </p:nvSpPr>
          <p:spPr bwMode="auto">
            <a:xfrm>
              <a:off x="3429000" y="3168223"/>
              <a:ext cx="1224136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eaLnBrk="0" hangingPunct="0">
                <a:buFont typeface="Arial" pitchFamily="34" charset="0"/>
                <a:buChar char="•"/>
              </a:pPr>
              <a:r>
                <a:rPr lang="ko-KR" altLang="en-US" sz="1100" b="1" dirty="0">
                  <a:latin typeface="맑은 고딕" pitchFamily="50" charset="-127"/>
                  <a:ea typeface="맑은 고딕" pitchFamily="50" charset="-127"/>
                  <a:cs typeface="Tahoma" pitchFamily="34" charset="0"/>
                </a:rPr>
                <a:t>강의 </a:t>
              </a:r>
              <a:r>
                <a:rPr lang="en-US" altLang="ko-KR" sz="1100" b="1" dirty="0">
                  <a:latin typeface="맑은 고딕" pitchFamily="50" charset="-127"/>
                  <a:ea typeface="맑은 고딕" pitchFamily="50" charset="-127"/>
                  <a:cs typeface="Tahoma" pitchFamily="34" charset="0"/>
                </a:rPr>
                <a:t>URL </a:t>
              </a:r>
              <a:r>
                <a:rPr lang="ko-KR" altLang="en-US" sz="1100" b="1" dirty="0">
                  <a:latin typeface="맑은 고딕" pitchFamily="50" charset="-127"/>
                  <a:ea typeface="맑은 고딕" pitchFamily="50" charset="-127"/>
                  <a:cs typeface="Tahoma" pitchFamily="34" charset="0"/>
                </a:rPr>
                <a:t>링크</a:t>
              </a:r>
              <a:endParaRPr lang="en-US" altLang="ko-KR" sz="1100" b="1" dirty="0">
                <a:latin typeface="맑은 고딕" pitchFamily="50" charset="-127"/>
                <a:ea typeface="맑은 고딕" pitchFamily="50" charset="-127"/>
                <a:cs typeface="Tahoma" pitchFamily="34" charset="0"/>
              </a:endParaRPr>
            </a:p>
          </p:txBody>
        </p:sp>
        <p:cxnSp>
          <p:nvCxnSpPr>
            <p:cNvPr id="82" name="직선 연결선 89"/>
            <p:cNvCxnSpPr>
              <a:cxnSpLocks noChangeShapeType="1"/>
            </p:cNvCxnSpPr>
            <p:nvPr/>
          </p:nvCxnSpPr>
          <p:spPr bwMode="auto">
            <a:xfrm>
              <a:off x="3501008" y="5940152"/>
              <a:ext cx="3240360" cy="1"/>
            </a:xfrm>
            <a:prstGeom prst="line">
              <a:avLst/>
            </a:prstGeom>
            <a:noFill/>
            <a:ln w="38100" cmpd="sng" algn="ctr">
              <a:solidFill>
                <a:srgbClr val="FF0000"/>
              </a:solidFill>
              <a:round/>
              <a:headEnd type="triangle" w="med" len="med"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3" name="직사각형 82"/>
            <p:cNvSpPr/>
            <p:nvPr/>
          </p:nvSpPr>
          <p:spPr>
            <a:xfrm>
              <a:off x="4365104" y="5952785"/>
              <a:ext cx="1582643" cy="3214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디지털미디어센터 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4" name="직선 연결선 89"/>
            <p:cNvCxnSpPr>
              <a:cxnSpLocks noChangeShapeType="1"/>
            </p:cNvCxnSpPr>
            <p:nvPr/>
          </p:nvCxnSpPr>
          <p:spPr bwMode="auto">
            <a:xfrm>
              <a:off x="1052736" y="6084167"/>
              <a:ext cx="3240360" cy="1"/>
            </a:xfrm>
            <a:prstGeom prst="line">
              <a:avLst/>
            </a:prstGeom>
            <a:noFill/>
            <a:ln w="38100" cmpd="sng" algn="ctr">
              <a:solidFill>
                <a:srgbClr val="0070C0"/>
              </a:solidFill>
              <a:round/>
              <a:headEnd type="triangle" w="med" len="med"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5" name="직사각형 84"/>
            <p:cNvSpPr/>
            <p:nvPr/>
          </p:nvSpPr>
          <p:spPr>
            <a:xfrm>
              <a:off x="2080426" y="6099384"/>
              <a:ext cx="1077458" cy="3506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정보전산원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6" name="직선 연결선 89"/>
            <p:cNvCxnSpPr>
              <a:cxnSpLocks noChangeShapeType="1"/>
            </p:cNvCxnSpPr>
            <p:nvPr/>
          </p:nvCxnSpPr>
          <p:spPr bwMode="auto">
            <a:xfrm flipV="1">
              <a:off x="-14751" y="6331550"/>
              <a:ext cx="1831653" cy="5024"/>
            </a:xfrm>
            <a:prstGeom prst="line">
              <a:avLst/>
            </a:prstGeom>
            <a:noFill/>
            <a:ln w="38100" cmpd="sng" algn="ctr">
              <a:solidFill>
                <a:srgbClr val="FFFF00"/>
              </a:solidFill>
              <a:round/>
              <a:headEnd type="triangle" w="med" len="med"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7" name="직사각형 86"/>
            <p:cNvSpPr/>
            <p:nvPr/>
          </p:nvSpPr>
          <p:spPr>
            <a:xfrm>
              <a:off x="129265" y="6323942"/>
              <a:ext cx="735324" cy="3506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학습자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5684360" y="4510385"/>
            <a:ext cx="1013416" cy="263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검토 범위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5286700" y="3798927"/>
            <a:ext cx="555613" cy="5405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추후</a:t>
            </a:r>
            <a:endParaRPr lang="en-US" altLang="ko-KR" sz="700" dirty="0" smtClean="0"/>
          </a:p>
          <a:p>
            <a:pPr algn="ctr"/>
            <a:r>
              <a:rPr lang="ko-KR" altLang="en-US" sz="700" dirty="0" smtClean="0"/>
              <a:t>개발</a:t>
            </a:r>
            <a:endParaRPr lang="en-US" altLang="ko-KR" sz="700" dirty="0" smtClean="0"/>
          </a:p>
          <a:p>
            <a:pPr algn="ctr"/>
            <a:r>
              <a:rPr lang="ko-KR" altLang="en-US" sz="700" dirty="0" smtClean="0"/>
              <a:t>협의</a:t>
            </a:r>
            <a:endParaRPr lang="ko-KR" altLang="en-US" sz="700" dirty="0"/>
          </a:p>
        </p:txBody>
      </p:sp>
      <p:sp>
        <p:nvSpPr>
          <p:cNvPr id="90" name="타원 89"/>
          <p:cNvSpPr/>
          <p:nvPr/>
        </p:nvSpPr>
        <p:spPr>
          <a:xfrm>
            <a:off x="3062653" y="2456697"/>
            <a:ext cx="555613" cy="5405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추후</a:t>
            </a:r>
            <a:endParaRPr lang="en-US" altLang="ko-KR" sz="700" dirty="0" smtClean="0"/>
          </a:p>
          <a:p>
            <a:pPr algn="ctr"/>
            <a:r>
              <a:rPr lang="ko-KR" altLang="en-US" sz="700" dirty="0" smtClean="0"/>
              <a:t>개발</a:t>
            </a:r>
            <a:endParaRPr lang="en-US" altLang="ko-KR" sz="700" dirty="0" smtClean="0"/>
          </a:p>
          <a:p>
            <a:pPr algn="ctr"/>
            <a:r>
              <a:rPr lang="ko-KR" altLang="en-US" sz="700" dirty="0" smtClean="0"/>
              <a:t>협의</a:t>
            </a:r>
            <a:endParaRPr lang="ko-KR" altLang="en-US" sz="700" dirty="0"/>
          </a:p>
        </p:txBody>
      </p:sp>
      <p:sp>
        <p:nvSpPr>
          <p:cNvPr id="91" name="TextBox 90"/>
          <p:cNvSpPr txBox="1"/>
          <p:nvPr/>
        </p:nvSpPr>
        <p:spPr>
          <a:xfrm>
            <a:off x="460675" y="188913"/>
            <a:ext cx="8992887" cy="468312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altLang="ko-KR" b="1" dirty="0" smtClean="0">
                <a:latin typeface="+mn-ea"/>
              </a:rPr>
              <a:t>III. </a:t>
            </a:r>
            <a:r>
              <a:rPr lang="ko-KR" altLang="en-US" b="1" smtClean="0">
                <a:latin typeface="+mn-ea"/>
              </a:rPr>
              <a:t>방송통신대학교 </a:t>
            </a:r>
            <a:r>
              <a:rPr lang="en-US" altLang="ko-KR" b="1" dirty="0" smtClean="0">
                <a:latin typeface="+mn-ea"/>
              </a:rPr>
              <a:t>CDN </a:t>
            </a:r>
            <a:r>
              <a:rPr lang="ko-KR" altLang="en-US" b="1">
                <a:latin typeface="+mn-ea"/>
              </a:rPr>
              <a:t>환경 검토</a:t>
            </a:r>
            <a:endParaRPr lang="en-US" altLang="ko-KR" sz="1600" b="1" dirty="0">
              <a:latin typeface="+mn-ea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0" y="657225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25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자유형 585"/>
          <p:cNvSpPr/>
          <p:nvPr/>
        </p:nvSpPr>
        <p:spPr>
          <a:xfrm>
            <a:off x="585217" y="1536192"/>
            <a:ext cx="7964424" cy="4782312"/>
          </a:xfrm>
          <a:custGeom>
            <a:avLst/>
            <a:gdLst>
              <a:gd name="connsiteX0" fmla="*/ 0 w 7982712"/>
              <a:gd name="connsiteY0" fmla="*/ 2148840 h 4782312"/>
              <a:gd name="connsiteX1" fmla="*/ 1581912 w 7982712"/>
              <a:gd name="connsiteY1" fmla="*/ 2148840 h 4782312"/>
              <a:gd name="connsiteX2" fmla="*/ 1581912 w 7982712"/>
              <a:gd name="connsiteY2" fmla="*/ 4782312 h 4782312"/>
              <a:gd name="connsiteX3" fmla="*/ 7452360 w 7982712"/>
              <a:gd name="connsiteY3" fmla="*/ 4782312 h 4782312"/>
              <a:gd name="connsiteX4" fmla="*/ 7452360 w 7982712"/>
              <a:gd name="connsiteY4" fmla="*/ 1179576 h 4782312"/>
              <a:gd name="connsiteX5" fmla="*/ 7982712 w 7982712"/>
              <a:gd name="connsiteY5" fmla="*/ 438912 h 4782312"/>
              <a:gd name="connsiteX6" fmla="*/ 7443216 w 7982712"/>
              <a:gd name="connsiteY6" fmla="*/ 438912 h 4782312"/>
              <a:gd name="connsiteX7" fmla="*/ 7443216 w 7982712"/>
              <a:gd name="connsiteY7" fmla="*/ 0 h 4782312"/>
              <a:gd name="connsiteX8" fmla="*/ 18288 w 7982712"/>
              <a:gd name="connsiteY8" fmla="*/ 0 h 4782312"/>
              <a:gd name="connsiteX9" fmla="*/ 18288 w 7982712"/>
              <a:gd name="connsiteY9" fmla="*/ 2103120 h 4782312"/>
              <a:gd name="connsiteX10" fmla="*/ 0 w 7982712"/>
              <a:gd name="connsiteY10" fmla="*/ 2148840 h 4782312"/>
              <a:gd name="connsiteX0" fmla="*/ 0 w 7966837"/>
              <a:gd name="connsiteY0" fmla="*/ 2152015 h 4782312"/>
              <a:gd name="connsiteX1" fmla="*/ 1566037 w 7966837"/>
              <a:gd name="connsiteY1" fmla="*/ 2148840 h 4782312"/>
              <a:gd name="connsiteX2" fmla="*/ 1566037 w 7966837"/>
              <a:gd name="connsiteY2" fmla="*/ 4782312 h 4782312"/>
              <a:gd name="connsiteX3" fmla="*/ 7436485 w 7966837"/>
              <a:gd name="connsiteY3" fmla="*/ 4782312 h 4782312"/>
              <a:gd name="connsiteX4" fmla="*/ 7436485 w 7966837"/>
              <a:gd name="connsiteY4" fmla="*/ 1179576 h 4782312"/>
              <a:gd name="connsiteX5" fmla="*/ 7966837 w 7966837"/>
              <a:gd name="connsiteY5" fmla="*/ 438912 h 4782312"/>
              <a:gd name="connsiteX6" fmla="*/ 7427341 w 7966837"/>
              <a:gd name="connsiteY6" fmla="*/ 438912 h 4782312"/>
              <a:gd name="connsiteX7" fmla="*/ 7427341 w 7966837"/>
              <a:gd name="connsiteY7" fmla="*/ 0 h 4782312"/>
              <a:gd name="connsiteX8" fmla="*/ 2413 w 7966837"/>
              <a:gd name="connsiteY8" fmla="*/ 0 h 4782312"/>
              <a:gd name="connsiteX9" fmla="*/ 2413 w 7966837"/>
              <a:gd name="connsiteY9" fmla="*/ 2103120 h 4782312"/>
              <a:gd name="connsiteX10" fmla="*/ 0 w 7966837"/>
              <a:gd name="connsiteY10" fmla="*/ 2152015 h 4782312"/>
              <a:gd name="connsiteX0" fmla="*/ 762 w 7964424"/>
              <a:gd name="connsiteY0" fmla="*/ 2155190 h 4782312"/>
              <a:gd name="connsiteX1" fmla="*/ 1563624 w 7964424"/>
              <a:gd name="connsiteY1" fmla="*/ 2148840 h 4782312"/>
              <a:gd name="connsiteX2" fmla="*/ 1563624 w 7964424"/>
              <a:gd name="connsiteY2" fmla="*/ 4782312 h 4782312"/>
              <a:gd name="connsiteX3" fmla="*/ 7434072 w 7964424"/>
              <a:gd name="connsiteY3" fmla="*/ 4782312 h 4782312"/>
              <a:gd name="connsiteX4" fmla="*/ 7434072 w 7964424"/>
              <a:gd name="connsiteY4" fmla="*/ 1179576 h 4782312"/>
              <a:gd name="connsiteX5" fmla="*/ 7964424 w 7964424"/>
              <a:gd name="connsiteY5" fmla="*/ 438912 h 4782312"/>
              <a:gd name="connsiteX6" fmla="*/ 7424928 w 7964424"/>
              <a:gd name="connsiteY6" fmla="*/ 438912 h 4782312"/>
              <a:gd name="connsiteX7" fmla="*/ 7424928 w 7964424"/>
              <a:gd name="connsiteY7" fmla="*/ 0 h 4782312"/>
              <a:gd name="connsiteX8" fmla="*/ 0 w 7964424"/>
              <a:gd name="connsiteY8" fmla="*/ 0 h 4782312"/>
              <a:gd name="connsiteX9" fmla="*/ 0 w 7964424"/>
              <a:gd name="connsiteY9" fmla="*/ 2103120 h 4782312"/>
              <a:gd name="connsiteX10" fmla="*/ 762 w 7964424"/>
              <a:gd name="connsiteY10" fmla="*/ 2155190 h 478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64424" h="4782312">
                <a:moveTo>
                  <a:pt x="762" y="2155190"/>
                </a:moveTo>
                <a:lnTo>
                  <a:pt x="1563624" y="2148840"/>
                </a:lnTo>
                <a:lnTo>
                  <a:pt x="1563624" y="4782312"/>
                </a:lnTo>
                <a:lnTo>
                  <a:pt x="7434072" y="4782312"/>
                </a:lnTo>
                <a:lnTo>
                  <a:pt x="7434072" y="1179576"/>
                </a:lnTo>
                <a:lnTo>
                  <a:pt x="7964424" y="438912"/>
                </a:lnTo>
                <a:lnTo>
                  <a:pt x="7424928" y="438912"/>
                </a:lnTo>
                <a:lnTo>
                  <a:pt x="7424928" y="0"/>
                </a:lnTo>
                <a:lnTo>
                  <a:pt x="0" y="0"/>
                </a:lnTo>
                <a:lnTo>
                  <a:pt x="0" y="2103120"/>
                </a:lnTo>
                <a:lnTo>
                  <a:pt x="762" y="215519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Shape 59"/>
          <p:cNvSpPr/>
          <p:nvPr/>
        </p:nvSpPr>
        <p:spPr>
          <a:xfrm rot="16200000">
            <a:off x="3095110" y="718354"/>
            <a:ext cx="558937" cy="360611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" y="0"/>
                </a:moveTo>
                <a:cubicBezTo>
                  <a:pt x="-440" y="9422"/>
                  <a:pt x="2141" y="18777"/>
                  <a:pt x="7494" y="26961"/>
                </a:cubicBezTo>
                <a:cubicBezTo>
                  <a:pt x="29279" y="60283"/>
                  <a:pt x="82590" y="62750"/>
                  <a:pt x="107827" y="92622"/>
                </a:cubicBezTo>
                <a:cubicBezTo>
                  <a:pt x="114596" y="100633"/>
                  <a:pt x="118801" y="110083"/>
                  <a:pt x="120000" y="120000"/>
                </a:cubicBezTo>
              </a:path>
            </a:pathLst>
          </a:custGeom>
          <a:noFill/>
          <a:ln w="19050" cap="flat" cmpd="sng">
            <a:solidFill>
              <a:srgbClr val="93C47D"/>
            </a:solidFill>
            <a:prstDash val="solid"/>
            <a:miter lim="400000"/>
            <a:headEnd type="none" w="med" len="med"/>
            <a:tailEnd type="none" w="med" len="med"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b="0" i="0" u="none" strike="noStrike" cap="none">
              <a:solidFill>
                <a:srgbClr val="FFFFFF"/>
              </a:solidFill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" name="Shape 60"/>
          <p:cNvCxnSpPr/>
          <p:nvPr/>
        </p:nvCxnSpPr>
        <p:spPr>
          <a:xfrm>
            <a:off x="1575635" y="3420754"/>
            <a:ext cx="806520" cy="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61"/>
          <p:cNvCxnSpPr>
            <a:stCxn id="34" idx="2"/>
            <a:endCxn id="37" idx="2"/>
          </p:cNvCxnSpPr>
          <p:nvPr/>
        </p:nvCxnSpPr>
        <p:spPr>
          <a:xfrm rot="16200000" flipH="1">
            <a:off x="3712474" y="524793"/>
            <a:ext cx="446387" cy="3371643"/>
          </a:xfrm>
          <a:prstGeom prst="bentConnector3">
            <a:avLst>
              <a:gd name="adj1" fmla="val 212229"/>
            </a:avLst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63"/>
          <p:cNvSpPr/>
          <p:nvPr/>
        </p:nvSpPr>
        <p:spPr>
          <a:xfrm>
            <a:off x="2309300" y="4143043"/>
            <a:ext cx="4326088" cy="891074"/>
          </a:xfrm>
          <a:prstGeom prst="roundRect">
            <a:avLst>
              <a:gd name="adj" fmla="val 9435"/>
            </a:avLst>
          </a:prstGeom>
          <a:solidFill>
            <a:srgbClr val="D9D9D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cxnSp>
        <p:nvCxnSpPr>
          <p:cNvPr id="20" name="Shape 67"/>
          <p:cNvCxnSpPr/>
          <p:nvPr/>
        </p:nvCxnSpPr>
        <p:spPr>
          <a:xfrm>
            <a:off x="5621488" y="5034117"/>
            <a:ext cx="1" cy="246922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2" name="Shape 62"/>
          <p:cNvSpPr/>
          <p:nvPr/>
        </p:nvSpPr>
        <p:spPr>
          <a:xfrm>
            <a:off x="2309299" y="4511520"/>
            <a:ext cx="1240485" cy="891074"/>
          </a:xfrm>
          <a:prstGeom prst="roundRect">
            <a:avLst>
              <a:gd name="adj" fmla="val 9435"/>
            </a:avLst>
          </a:prstGeom>
          <a:solidFill>
            <a:srgbClr val="D9D9D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4" name="Shape 71"/>
          <p:cNvSpPr/>
          <p:nvPr/>
        </p:nvSpPr>
        <p:spPr>
          <a:xfrm>
            <a:off x="4650321" y="4179538"/>
            <a:ext cx="1942351" cy="647677"/>
          </a:xfrm>
          <a:prstGeom prst="roundRect">
            <a:avLst>
              <a:gd name="adj" fmla="val 9435"/>
            </a:avLst>
          </a:prstGeom>
          <a:solidFill>
            <a:srgbClr val="F3F3F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5" name="Shape 72"/>
          <p:cNvSpPr/>
          <p:nvPr/>
        </p:nvSpPr>
        <p:spPr>
          <a:xfrm>
            <a:off x="2349851" y="4179538"/>
            <a:ext cx="1942351" cy="647677"/>
          </a:xfrm>
          <a:prstGeom prst="roundRect">
            <a:avLst>
              <a:gd name="adj" fmla="val 9435"/>
            </a:avLst>
          </a:prstGeom>
          <a:solidFill>
            <a:srgbClr val="F3F3F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6" name="Shape 73"/>
          <p:cNvSpPr/>
          <p:nvPr/>
        </p:nvSpPr>
        <p:spPr>
          <a:xfrm>
            <a:off x="2382113" y="3241916"/>
            <a:ext cx="909637" cy="268751"/>
          </a:xfrm>
          <a:prstGeom prst="roundRect">
            <a:avLst>
              <a:gd name="adj" fmla="val 14956"/>
            </a:avLst>
          </a:prstGeom>
          <a:solidFill>
            <a:srgbClr val="E06666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800">
                <a:solidFill>
                  <a:srgbClr val="FFFFFF"/>
                </a:solidFill>
                <a:ea typeface="Helvetica Neue"/>
                <a:cs typeface="Helvetica Neue"/>
                <a:sym typeface="Helvetica Neue"/>
              </a:rPr>
              <a:t>Storage</a:t>
            </a:r>
          </a:p>
        </p:txBody>
      </p:sp>
      <p:grpSp>
        <p:nvGrpSpPr>
          <p:cNvPr id="30" name="Shape 81"/>
          <p:cNvGrpSpPr/>
          <p:nvPr/>
        </p:nvGrpSpPr>
        <p:grpSpPr>
          <a:xfrm>
            <a:off x="2795990" y="1548126"/>
            <a:ext cx="1045507" cy="439296"/>
            <a:chOff x="1067475" y="4900313"/>
            <a:chExt cx="1225800" cy="571777"/>
          </a:xfrm>
        </p:grpSpPr>
        <p:sp>
          <p:nvSpPr>
            <p:cNvPr id="31" name="Shape 82"/>
            <p:cNvSpPr/>
            <p:nvPr/>
          </p:nvSpPr>
          <p:spPr>
            <a:xfrm>
              <a:off x="1147125" y="5122290"/>
              <a:ext cx="1066500" cy="349800"/>
            </a:xfrm>
            <a:prstGeom prst="roundRect">
              <a:avLst>
                <a:gd name="adj" fmla="val 1495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rPr lang="en-US" sz="800">
                  <a:solidFill>
                    <a:srgbClr val="FFFFFF"/>
                  </a:solidFill>
                  <a:ea typeface="Helvetica Neue"/>
                  <a:cs typeface="Helvetica Neue"/>
                  <a:sym typeface="Helvetica Neue"/>
                </a:rPr>
                <a:t>DRM</a:t>
              </a:r>
            </a:p>
          </p:txBody>
        </p:sp>
        <p:sp>
          <p:nvSpPr>
            <p:cNvPr id="32" name="Shape 83"/>
            <p:cNvSpPr txBox="1"/>
            <p:nvPr/>
          </p:nvSpPr>
          <p:spPr>
            <a:xfrm>
              <a:off x="1067475" y="4900313"/>
              <a:ext cx="12258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rgbClr val="B41600"/>
                </a:buClr>
                <a:buSzPct val="25000"/>
                <a:buFont typeface="Helvetica Neue"/>
                <a:buNone/>
              </a:pPr>
              <a:r>
                <a:rPr lang="en-US" sz="800">
                  <a:solidFill>
                    <a:srgbClr val="B41600"/>
                  </a:solidFill>
                  <a:ea typeface="Helvetica Neue"/>
                  <a:cs typeface="Helvetica Neue"/>
                  <a:sym typeface="Helvetica Neue"/>
                </a:rPr>
                <a:t>3rd Party</a:t>
              </a:r>
            </a:p>
          </p:txBody>
        </p:sp>
      </p:grpSp>
      <p:grpSp>
        <p:nvGrpSpPr>
          <p:cNvPr id="33" name="Shape 84"/>
          <p:cNvGrpSpPr/>
          <p:nvPr/>
        </p:nvGrpSpPr>
        <p:grpSpPr>
          <a:xfrm>
            <a:off x="1727092" y="1548126"/>
            <a:ext cx="1045507" cy="439296"/>
            <a:chOff x="1067475" y="4900313"/>
            <a:chExt cx="1225800" cy="571777"/>
          </a:xfrm>
        </p:grpSpPr>
        <p:sp>
          <p:nvSpPr>
            <p:cNvPr id="34" name="Shape 85"/>
            <p:cNvSpPr/>
            <p:nvPr/>
          </p:nvSpPr>
          <p:spPr>
            <a:xfrm>
              <a:off x="1147125" y="5122290"/>
              <a:ext cx="1066500" cy="349800"/>
            </a:xfrm>
            <a:prstGeom prst="roundRect">
              <a:avLst>
                <a:gd name="adj" fmla="val 1495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rPr lang="en-US" sz="800" dirty="0" smtClean="0">
                  <a:solidFill>
                    <a:srgbClr val="FFFFFF"/>
                  </a:solidFill>
                  <a:ea typeface="Helvetica Neue"/>
                  <a:cs typeface="Helvetica Neue"/>
                  <a:sym typeface="Helvetica Neue"/>
                </a:rPr>
                <a:t>CMS</a:t>
              </a:r>
              <a:endParaRPr lang="en-US" sz="800" dirty="0">
                <a:solidFill>
                  <a:srgbClr val="FFFFFF"/>
                </a:solidFill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" name="Shape 86"/>
            <p:cNvSpPr txBox="1"/>
            <p:nvPr/>
          </p:nvSpPr>
          <p:spPr>
            <a:xfrm>
              <a:off x="1067475" y="4900313"/>
              <a:ext cx="12258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rgbClr val="B41600"/>
                </a:buClr>
                <a:buSzPct val="25000"/>
                <a:buFont typeface="Helvetica Neue"/>
                <a:buNone/>
              </a:pPr>
              <a:r>
                <a:rPr lang="en-US" sz="800">
                  <a:solidFill>
                    <a:srgbClr val="B41600"/>
                  </a:solidFill>
                  <a:ea typeface="Helvetica Neue"/>
                  <a:cs typeface="Helvetica Neue"/>
                  <a:sym typeface="Helvetica Neue"/>
                </a:rPr>
                <a:t>3rd Party</a:t>
              </a:r>
            </a:p>
          </p:txBody>
        </p:sp>
      </p:grpSp>
      <p:grpSp>
        <p:nvGrpSpPr>
          <p:cNvPr id="44" name="Shape 95"/>
          <p:cNvGrpSpPr/>
          <p:nvPr/>
        </p:nvGrpSpPr>
        <p:grpSpPr>
          <a:xfrm>
            <a:off x="2314178" y="4168311"/>
            <a:ext cx="1045507" cy="439296"/>
            <a:chOff x="1067475" y="4900313"/>
            <a:chExt cx="1225800" cy="571777"/>
          </a:xfrm>
        </p:grpSpPr>
        <p:sp>
          <p:nvSpPr>
            <p:cNvPr id="45" name="Shape 96"/>
            <p:cNvSpPr/>
            <p:nvPr/>
          </p:nvSpPr>
          <p:spPr>
            <a:xfrm>
              <a:off x="1147125" y="5122290"/>
              <a:ext cx="1066500" cy="349800"/>
            </a:xfrm>
            <a:prstGeom prst="roundRect">
              <a:avLst>
                <a:gd name="adj" fmla="val 14956"/>
              </a:avLst>
            </a:prstGeom>
            <a:solidFill>
              <a:srgbClr val="666666"/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rPr lang="en-US" sz="800">
                  <a:solidFill>
                    <a:srgbClr val="FFFFFF"/>
                  </a:solidFill>
                  <a:ea typeface="Helvetica Neue"/>
                  <a:cs typeface="Helvetica Neue"/>
                  <a:sym typeface="Helvetica Neue"/>
                </a:rPr>
                <a:t>App Server</a:t>
              </a:r>
            </a:p>
          </p:txBody>
        </p:sp>
        <p:sp>
          <p:nvSpPr>
            <p:cNvPr id="46" name="Shape 97"/>
            <p:cNvSpPr txBox="1"/>
            <p:nvPr/>
          </p:nvSpPr>
          <p:spPr>
            <a:xfrm>
              <a:off x="1067475" y="4900313"/>
              <a:ext cx="12258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1600"/>
                </a:buClr>
                <a:buSzPct val="25000"/>
                <a:buFont typeface="Helvetica Neue"/>
                <a:buNone/>
              </a:pPr>
              <a:r>
                <a:rPr lang="en-US" sz="800">
                  <a:solidFill>
                    <a:srgbClr val="B41600"/>
                  </a:solidFill>
                  <a:ea typeface="Helvetica Neue"/>
                  <a:cs typeface="Helvetica Neue"/>
                  <a:sym typeface="Helvetica Neue"/>
                </a:rPr>
                <a:t>EC2</a:t>
              </a:r>
            </a:p>
          </p:txBody>
        </p:sp>
      </p:grpSp>
      <p:grpSp>
        <p:nvGrpSpPr>
          <p:cNvPr id="47" name="Shape 98"/>
          <p:cNvGrpSpPr/>
          <p:nvPr/>
        </p:nvGrpSpPr>
        <p:grpSpPr>
          <a:xfrm>
            <a:off x="3279127" y="4168311"/>
            <a:ext cx="1045507" cy="439296"/>
            <a:chOff x="1067475" y="4900313"/>
            <a:chExt cx="1225800" cy="571777"/>
          </a:xfrm>
        </p:grpSpPr>
        <p:sp>
          <p:nvSpPr>
            <p:cNvPr id="48" name="Shape 99"/>
            <p:cNvSpPr/>
            <p:nvPr/>
          </p:nvSpPr>
          <p:spPr>
            <a:xfrm>
              <a:off x="1147125" y="5122290"/>
              <a:ext cx="1066500" cy="349800"/>
            </a:xfrm>
            <a:prstGeom prst="roundRect">
              <a:avLst>
                <a:gd name="adj" fmla="val 14956"/>
              </a:avLst>
            </a:prstGeom>
            <a:solidFill>
              <a:srgbClr val="666666"/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rPr lang="en-US" sz="800" dirty="0">
                  <a:solidFill>
                    <a:srgbClr val="FFFFFF"/>
                  </a:solidFill>
                  <a:ea typeface="Helvetica Neue"/>
                  <a:cs typeface="Helvetica Neue"/>
                  <a:sym typeface="Helvetica Neue"/>
                </a:rPr>
                <a:t>App Server</a:t>
              </a:r>
            </a:p>
          </p:txBody>
        </p:sp>
        <p:sp>
          <p:nvSpPr>
            <p:cNvPr id="49" name="Shape 100"/>
            <p:cNvSpPr txBox="1"/>
            <p:nvPr/>
          </p:nvSpPr>
          <p:spPr>
            <a:xfrm>
              <a:off x="1067475" y="4900313"/>
              <a:ext cx="12258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1600"/>
                </a:buClr>
                <a:buSzPct val="25000"/>
                <a:buFont typeface="Helvetica Neue"/>
                <a:buNone/>
              </a:pPr>
              <a:r>
                <a:rPr lang="en-US" sz="800">
                  <a:solidFill>
                    <a:srgbClr val="B41600"/>
                  </a:solidFill>
                  <a:ea typeface="Helvetica Neue"/>
                  <a:cs typeface="Helvetica Neue"/>
                  <a:sym typeface="Helvetica Neue"/>
                </a:rPr>
                <a:t>EC2</a:t>
              </a:r>
            </a:p>
          </p:txBody>
        </p:sp>
      </p:grpSp>
      <p:grpSp>
        <p:nvGrpSpPr>
          <p:cNvPr id="50" name="Shape 101"/>
          <p:cNvGrpSpPr/>
          <p:nvPr/>
        </p:nvGrpSpPr>
        <p:grpSpPr>
          <a:xfrm>
            <a:off x="4616908" y="4168311"/>
            <a:ext cx="1045507" cy="439296"/>
            <a:chOff x="1067475" y="4900313"/>
            <a:chExt cx="1225800" cy="571777"/>
          </a:xfrm>
        </p:grpSpPr>
        <p:sp>
          <p:nvSpPr>
            <p:cNvPr id="51" name="Shape 102"/>
            <p:cNvSpPr/>
            <p:nvPr/>
          </p:nvSpPr>
          <p:spPr>
            <a:xfrm>
              <a:off x="1147125" y="5122290"/>
              <a:ext cx="1066500" cy="349800"/>
            </a:xfrm>
            <a:prstGeom prst="roundRect">
              <a:avLst>
                <a:gd name="adj" fmla="val 14956"/>
              </a:avLst>
            </a:prstGeom>
            <a:solidFill>
              <a:srgbClr val="666666"/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chemeClr val="lt1"/>
                </a:buClr>
                <a:buSzPct val="25000"/>
                <a:buFont typeface="Helvetica Neue"/>
                <a:buNone/>
              </a:pPr>
              <a:r>
                <a:rPr lang="en-US" sz="800">
                  <a:solidFill>
                    <a:schemeClr val="lt1"/>
                  </a:solidFill>
                  <a:ea typeface="Helvetica Neue"/>
                  <a:cs typeface="Helvetica Neue"/>
                  <a:sym typeface="Helvetica Neue"/>
                </a:rPr>
                <a:t>Web Server</a:t>
              </a:r>
            </a:p>
          </p:txBody>
        </p:sp>
        <p:sp>
          <p:nvSpPr>
            <p:cNvPr id="52" name="Shape 103"/>
            <p:cNvSpPr txBox="1"/>
            <p:nvPr/>
          </p:nvSpPr>
          <p:spPr>
            <a:xfrm>
              <a:off x="1067475" y="4900313"/>
              <a:ext cx="12258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rgbClr val="B41600"/>
                </a:buClr>
                <a:buSzPct val="25000"/>
                <a:buFont typeface="Helvetica Neue"/>
                <a:buNone/>
              </a:pPr>
              <a:r>
                <a:rPr lang="en-US" sz="800">
                  <a:solidFill>
                    <a:srgbClr val="B41600"/>
                  </a:solidFill>
                  <a:ea typeface="Helvetica Neue"/>
                  <a:cs typeface="Helvetica Neue"/>
                  <a:sym typeface="Helvetica Neue"/>
                </a:rPr>
                <a:t>EC2</a:t>
              </a:r>
            </a:p>
          </p:txBody>
        </p:sp>
      </p:grpSp>
      <p:grpSp>
        <p:nvGrpSpPr>
          <p:cNvPr id="53" name="Shape 104"/>
          <p:cNvGrpSpPr/>
          <p:nvPr/>
        </p:nvGrpSpPr>
        <p:grpSpPr>
          <a:xfrm>
            <a:off x="5581857" y="4168311"/>
            <a:ext cx="1045507" cy="439296"/>
            <a:chOff x="1067475" y="4900313"/>
            <a:chExt cx="1225800" cy="571777"/>
          </a:xfrm>
        </p:grpSpPr>
        <p:sp>
          <p:nvSpPr>
            <p:cNvPr id="54" name="Shape 105"/>
            <p:cNvSpPr/>
            <p:nvPr/>
          </p:nvSpPr>
          <p:spPr>
            <a:xfrm>
              <a:off x="1147125" y="5122290"/>
              <a:ext cx="1066500" cy="349800"/>
            </a:xfrm>
            <a:prstGeom prst="roundRect">
              <a:avLst>
                <a:gd name="adj" fmla="val 14956"/>
              </a:avLst>
            </a:prstGeom>
            <a:solidFill>
              <a:srgbClr val="666666"/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chemeClr val="lt1"/>
                </a:buClr>
                <a:buSzPct val="25000"/>
                <a:buFont typeface="Helvetica Neue"/>
                <a:buNone/>
              </a:pPr>
              <a:r>
                <a:rPr lang="en-US" sz="800">
                  <a:solidFill>
                    <a:schemeClr val="lt1"/>
                  </a:solidFill>
                  <a:ea typeface="Helvetica Neue"/>
                  <a:cs typeface="Helvetica Neue"/>
                  <a:sym typeface="Helvetica Neue"/>
                </a:rPr>
                <a:t>Web Server</a:t>
              </a:r>
            </a:p>
          </p:txBody>
        </p:sp>
        <p:sp>
          <p:nvSpPr>
            <p:cNvPr id="55" name="Shape 106"/>
            <p:cNvSpPr txBox="1"/>
            <p:nvPr/>
          </p:nvSpPr>
          <p:spPr>
            <a:xfrm>
              <a:off x="1067475" y="4900313"/>
              <a:ext cx="12258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rgbClr val="B41600"/>
                </a:buClr>
                <a:buSzPct val="25000"/>
                <a:buFont typeface="Helvetica Neue"/>
                <a:buNone/>
              </a:pPr>
              <a:r>
                <a:rPr lang="en-US" sz="800">
                  <a:solidFill>
                    <a:srgbClr val="B41600"/>
                  </a:solidFill>
                  <a:ea typeface="Helvetica Neue"/>
                  <a:cs typeface="Helvetica Neue"/>
                  <a:sym typeface="Helvetica Neue"/>
                </a:rPr>
                <a:t>EC2</a:t>
              </a:r>
            </a:p>
          </p:txBody>
        </p:sp>
      </p:grpSp>
      <p:grpSp>
        <p:nvGrpSpPr>
          <p:cNvPr id="57" name="Shape 108"/>
          <p:cNvGrpSpPr/>
          <p:nvPr/>
        </p:nvGrpSpPr>
        <p:grpSpPr>
          <a:xfrm>
            <a:off x="2498300" y="3049461"/>
            <a:ext cx="676485" cy="200385"/>
            <a:chOff x="4158998" y="5385184"/>
            <a:chExt cx="793141" cy="260816"/>
          </a:xfrm>
        </p:grpSpPr>
        <p:pic>
          <p:nvPicPr>
            <p:cNvPr id="58" name="Shape 10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158998" y="5385184"/>
              <a:ext cx="205152" cy="250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Shape 110"/>
            <p:cNvSpPr txBox="1"/>
            <p:nvPr/>
          </p:nvSpPr>
          <p:spPr>
            <a:xfrm>
              <a:off x="4364138" y="5395500"/>
              <a:ext cx="5880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1600"/>
                </a:buClr>
                <a:buSzPct val="25000"/>
                <a:buFont typeface="Helvetica Neue"/>
                <a:buNone/>
              </a:pPr>
              <a:r>
                <a:rPr lang="en-US" sz="800">
                  <a:solidFill>
                    <a:srgbClr val="B41600"/>
                  </a:solidFill>
                  <a:ea typeface="Helvetica Neue"/>
                  <a:cs typeface="Helvetica Neue"/>
                  <a:sym typeface="Helvetica Neue"/>
                </a:rPr>
                <a:t>AWS S3</a:t>
              </a:r>
            </a:p>
          </p:txBody>
        </p:sp>
      </p:grpSp>
      <p:sp>
        <p:nvSpPr>
          <p:cNvPr id="60" name="Shape 69"/>
          <p:cNvSpPr txBox="1"/>
          <p:nvPr/>
        </p:nvSpPr>
        <p:spPr>
          <a:xfrm>
            <a:off x="2609329" y="4603167"/>
            <a:ext cx="1418830" cy="20029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800">
                <a:solidFill>
                  <a:srgbClr val="999999"/>
                </a:solidFill>
              </a:rPr>
              <a:t>Auto Scaling Group</a:t>
            </a:r>
          </a:p>
        </p:txBody>
      </p:sp>
      <p:sp>
        <p:nvSpPr>
          <p:cNvPr id="61" name="Shape 111"/>
          <p:cNvSpPr txBox="1"/>
          <p:nvPr/>
        </p:nvSpPr>
        <p:spPr>
          <a:xfrm>
            <a:off x="4912074" y="4603167"/>
            <a:ext cx="1418830" cy="20029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800">
                <a:solidFill>
                  <a:srgbClr val="999999"/>
                </a:solidFill>
              </a:rPr>
              <a:t>Auto Scaling Group</a:t>
            </a:r>
          </a:p>
        </p:txBody>
      </p:sp>
      <p:grpSp>
        <p:nvGrpSpPr>
          <p:cNvPr id="62" name="Shape 112"/>
          <p:cNvGrpSpPr/>
          <p:nvPr/>
        </p:nvGrpSpPr>
        <p:grpSpPr>
          <a:xfrm>
            <a:off x="2507257" y="4899238"/>
            <a:ext cx="909637" cy="452775"/>
            <a:chOff x="4325225" y="7578394"/>
            <a:chExt cx="1066500" cy="589320"/>
          </a:xfrm>
        </p:grpSpPr>
        <p:pic>
          <p:nvPicPr>
            <p:cNvPr id="63" name="Shape 1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00003" y="7601917"/>
              <a:ext cx="193750" cy="1986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Shape 114"/>
            <p:cNvSpPr/>
            <p:nvPr/>
          </p:nvSpPr>
          <p:spPr>
            <a:xfrm>
              <a:off x="4325225" y="7817915"/>
              <a:ext cx="1066500" cy="349800"/>
            </a:xfrm>
            <a:prstGeom prst="roundRect">
              <a:avLst>
                <a:gd name="adj" fmla="val 14956"/>
              </a:avLst>
            </a:prstGeom>
            <a:solidFill>
              <a:srgbClr val="E06666"/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rPr lang="en-US" sz="800">
                  <a:solidFill>
                    <a:srgbClr val="FFFFFF"/>
                  </a:solidFill>
                  <a:ea typeface="Helvetica Neue"/>
                  <a:cs typeface="Helvetica Neue"/>
                  <a:sym typeface="Helvetica Neue"/>
                </a:rPr>
                <a:t>DB</a:t>
              </a:r>
            </a:p>
          </p:txBody>
        </p:sp>
        <p:sp>
          <p:nvSpPr>
            <p:cNvPr id="65" name="Shape 115"/>
            <p:cNvSpPr txBox="1"/>
            <p:nvPr/>
          </p:nvSpPr>
          <p:spPr>
            <a:xfrm>
              <a:off x="4610862" y="7578394"/>
              <a:ext cx="6963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1600"/>
                </a:buClr>
                <a:buSzPct val="25000"/>
                <a:buFont typeface="Helvetica Neue"/>
                <a:buNone/>
              </a:pPr>
              <a:r>
                <a:rPr lang="en-US" sz="800">
                  <a:solidFill>
                    <a:srgbClr val="B41600"/>
                  </a:solidFill>
                  <a:ea typeface="Helvetica Neue"/>
                  <a:cs typeface="Helvetica Neue"/>
                  <a:sym typeface="Helvetica Neue"/>
                </a:rPr>
                <a:t>AWS RDS</a:t>
              </a:r>
            </a:p>
          </p:txBody>
        </p:sp>
      </p:grpSp>
      <p:grpSp>
        <p:nvGrpSpPr>
          <p:cNvPr id="66" name="Shape 116"/>
          <p:cNvGrpSpPr/>
          <p:nvPr/>
        </p:nvGrpSpPr>
        <p:grpSpPr>
          <a:xfrm>
            <a:off x="5166678" y="5259153"/>
            <a:ext cx="909637" cy="466254"/>
            <a:chOff x="8721225" y="7560850"/>
            <a:chExt cx="1066500" cy="606865"/>
          </a:xfrm>
        </p:grpSpPr>
        <p:pic>
          <p:nvPicPr>
            <p:cNvPr id="67" name="Shape 1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94238" y="7560850"/>
              <a:ext cx="260700" cy="2607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" name="Shape 118"/>
            <p:cNvGrpSpPr/>
            <p:nvPr/>
          </p:nvGrpSpPr>
          <p:grpSpPr>
            <a:xfrm>
              <a:off x="8721225" y="7578394"/>
              <a:ext cx="1066500" cy="589320"/>
              <a:chOff x="4325225" y="7578394"/>
              <a:chExt cx="1066500" cy="589320"/>
            </a:xfrm>
          </p:grpSpPr>
          <p:sp>
            <p:nvSpPr>
              <p:cNvPr id="69" name="Shape 119"/>
              <p:cNvSpPr/>
              <p:nvPr/>
            </p:nvSpPr>
            <p:spPr>
              <a:xfrm>
                <a:off x="4325225" y="7817915"/>
                <a:ext cx="1066500" cy="349800"/>
              </a:xfrm>
              <a:prstGeom prst="roundRect">
                <a:avLst>
                  <a:gd name="adj" fmla="val 14956"/>
                </a:avLst>
              </a:prstGeom>
              <a:solidFill>
                <a:srgbClr val="E06666"/>
              </a:solidFill>
              <a:ln>
                <a:noFill/>
              </a:ln>
            </p:spPr>
            <p:txBody>
              <a:bodyPr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Helvetica Neue"/>
                  <a:buNone/>
                </a:pPr>
                <a:r>
                  <a:rPr lang="en-US" sz="800">
                    <a:solidFill>
                      <a:srgbClr val="FFFFFF"/>
                    </a:solidFill>
                    <a:ea typeface="Helvetica Neue"/>
                    <a:cs typeface="Helvetica Neue"/>
                    <a:sym typeface="Helvetica Neue"/>
                  </a:rPr>
                  <a:t>Load Balance</a:t>
                </a:r>
              </a:p>
            </p:txBody>
          </p:sp>
          <p:sp>
            <p:nvSpPr>
              <p:cNvPr id="70" name="Shape 120"/>
              <p:cNvSpPr txBox="1"/>
              <p:nvPr/>
            </p:nvSpPr>
            <p:spPr>
              <a:xfrm>
                <a:off x="4638388" y="7578394"/>
                <a:ext cx="696300" cy="25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B41600"/>
                  </a:buClr>
                  <a:buSzPct val="25000"/>
                  <a:buFont typeface="Helvetica Neue"/>
                  <a:buNone/>
                </a:pPr>
                <a:r>
                  <a:rPr lang="en-US" sz="800" dirty="0">
                    <a:solidFill>
                      <a:srgbClr val="B41600"/>
                    </a:solidFill>
                    <a:ea typeface="Helvetica Neue"/>
                    <a:cs typeface="Helvetica Neue"/>
                    <a:sym typeface="Helvetica Neue"/>
                  </a:rPr>
                  <a:t>AWS ELB</a:t>
                </a:r>
              </a:p>
            </p:txBody>
          </p:sp>
        </p:grpSp>
      </p:grpSp>
      <p:cxnSp>
        <p:nvCxnSpPr>
          <p:cNvPr id="71" name="Shape 121"/>
          <p:cNvCxnSpPr/>
          <p:nvPr/>
        </p:nvCxnSpPr>
        <p:spPr>
          <a:xfrm>
            <a:off x="4502701" y="3376292"/>
            <a:ext cx="0" cy="755965"/>
          </a:xfrm>
          <a:prstGeom prst="straightConnector1">
            <a:avLst/>
          </a:prstGeom>
          <a:noFill/>
          <a:ln w="19050" cap="flat" cmpd="sng">
            <a:solidFill>
              <a:srgbClr val="E6B8AF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72" name="Shape 122"/>
          <p:cNvGrpSpPr/>
          <p:nvPr/>
        </p:nvGrpSpPr>
        <p:grpSpPr>
          <a:xfrm>
            <a:off x="2507257" y="5591775"/>
            <a:ext cx="909637" cy="452775"/>
            <a:chOff x="4325225" y="7578394"/>
            <a:chExt cx="1066500" cy="589320"/>
          </a:xfrm>
        </p:grpSpPr>
        <p:pic>
          <p:nvPicPr>
            <p:cNvPr id="73" name="Shape 1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00003" y="7601917"/>
              <a:ext cx="193750" cy="1986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Shape 124"/>
            <p:cNvSpPr/>
            <p:nvPr/>
          </p:nvSpPr>
          <p:spPr>
            <a:xfrm>
              <a:off x="4325225" y="7817915"/>
              <a:ext cx="1066500" cy="349800"/>
            </a:xfrm>
            <a:prstGeom prst="roundRect">
              <a:avLst>
                <a:gd name="adj" fmla="val 14956"/>
              </a:avLst>
            </a:prstGeom>
            <a:solidFill>
              <a:srgbClr val="E06666"/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rPr lang="en-US" sz="800">
                  <a:solidFill>
                    <a:srgbClr val="FFFFFF"/>
                  </a:solidFill>
                  <a:ea typeface="Helvetica Neue"/>
                  <a:cs typeface="Helvetica Neue"/>
                  <a:sym typeface="Helvetica Neue"/>
                </a:rPr>
                <a:t>DB</a:t>
              </a:r>
            </a:p>
          </p:txBody>
        </p:sp>
        <p:sp>
          <p:nvSpPr>
            <p:cNvPr id="75" name="Shape 125"/>
            <p:cNvSpPr txBox="1"/>
            <p:nvPr/>
          </p:nvSpPr>
          <p:spPr>
            <a:xfrm>
              <a:off x="4610862" y="7578394"/>
              <a:ext cx="6963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1600"/>
                </a:buClr>
                <a:buSzPct val="25000"/>
                <a:buFont typeface="Helvetica Neue"/>
                <a:buNone/>
              </a:pPr>
              <a:r>
                <a:rPr lang="en-US" sz="800">
                  <a:solidFill>
                    <a:srgbClr val="B41600"/>
                  </a:solidFill>
                  <a:ea typeface="Helvetica Neue"/>
                  <a:cs typeface="Helvetica Neue"/>
                  <a:sym typeface="Helvetica Neue"/>
                </a:rPr>
                <a:t>AWS RDS</a:t>
              </a:r>
            </a:p>
          </p:txBody>
        </p:sp>
      </p:grpSp>
      <p:cxnSp>
        <p:nvCxnSpPr>
          <p:cNvPr id="76" name="Shape 126"/>
          <p:cNvCxnSpPr/>
          <p:nvPr/>
        </p:nvCxnSpPr>
        <p:spPr>
          <a:xfrm>
            <a:off x="2962076" y="5352013"/>
            <a:ext cx="0" cy="251234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7" name="Shape 127"/>
          <p:cNvSpPr txBox="1"/>
          <p:nvPr/>
        </p:nvSpPr>
        <p:spPr>
          <a:xfrm>
            <a:off x="2486618" y="5986714"/>
            <a:ext cx="1055742" cy="15857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00"/>
              <a:t>Standby (Multi AZ)</a:t>
            </a:r>
          </a:p>
        </p:txBody>
      </p:sp>
      <p:cxnSp>
        <p:nvCxnSpPr>
          <p:cNvPr id="83" name="Shape 133"/>
          <p:cNvCxnSpPr/>
          <p:nvPr/>
        </p:nvCxnSpPr>
        <p:spPr>
          <a:xfrm rot="10800000">
            <a:off x="6076379" y="5591032"/>
            <a:ext cx="1343091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5" name="Shape 135"/>
          <p:cNvCxnSpPr>
            <a:stCxn id="31" idx="2"/>
            <a:endCxn id="34" idx="2"/>
          </p:cNvCxnSpPr>
          <p:nvPr/>
        </p:nvCxnSpPr>
        <p:spPr>
          <a:xfrm rot="5400000">
            <a:off x="2784295" y="1452973"/>
            <a:ext cx="12700" cy="1068898"/>
          </a:xfrm>
          <a:prstGeom prst="bentConnector3">
            <a:avLst>
              <a:gd name="adj1" fmla="val 1800000"/>
            </a:avLst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88" name="Shape 138"/>
          <p:cNvGrpSpPr/>
          <p:nvPr/>
        </p:nvGrpSpPr>
        <p:grpSpPr>
          <a:xfrm>
            <a:off x="606582" y="2490593"/>
            <a:ext cx="1045507" cy="439296"/>
            <a:chOff x="1067475" y="4900313"/>
            <a:chExt cx="1225800" cy="571777"/>
          </a:xfrm>
        </p:grpSpPr>
        <p:sp>
          <p:nvSpPr>
            <p:cNvPr id="89" name="Shape 139"/>
            <p:cNvSpPr/>
            <p:nvPr/>
          </p:nvSpPr>
          <p:spPr>
            <a:xfrm>
              <a:off x="1147125" y="5122290"/>
              <a:ext cx="1066500" cy="349800"/>
            </a:xfrm>
            <a:prstGeom prst="roundRect">
              <a:avLst>
                <a:gd name="adj" fmla="val 14956"/>
              </a:avLst>
            </a:prstGeom>
            <a:solidFill>
              <a:srgbClr val="E06666"/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rPr lang="en-US" sz="800">
                  <a:solidFill>
                    <a:srgbClr val="FFFFFF"/>
                  </a:solidFill>
                  <a:ea typeface="Helvetica Neue"/>
                  <a:cs typeface="Helvetica Neue"/>
                  <a:sym typeface="Helvetica Neue"/>
                </a:rPr>
                <a:t>Encoding Live</a:t>
              </a:r>
            </a:p>
          </p:txBody>
        </p:sp>
        <p:sp>
          <p:nvSpPr>
            <p:cNvPr id="90" name="Shape 140"/>
            <p:cNvSpPr txBox="1"/>
            <p:nvPr/>
          </p:nvSpPr>
          <p:spPr>
            <a:xfrm>
              <a:off x="1067475" y="4900313"/>
              <a:ext cx="12258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1600"/>
                </a:buClr>
                <a:buSzPct val="25000"/>
                <a:buFont typeface="Helvetica Neue"/>
                <a:buNone/>
              </a:pPr>
              <a:r>
                <a:rPr lang="en-US" sz="800">
                  <a:solidFill>
                    <a:srgbClr val="B41600"/>
                  </a:solidFill>
                  <a:ea typeface="Helvetica Neue"/>
                  <a:cs typeface="Helvetica Neue"/>
                  <a:sym typeface="Helvetica Neue"/>
                </a:rPr>
                <a:t>Elemental Live</a:t>
              </a:r>
            </a:p>
          </p:txBody>
        </p:sp>
      </p:grpSp>
      <p:grpSp>
        <p:nvGrpSpPr>
          <p:cNvPr id="91" name="Shape 141"/>
          <p:cNvGrpSpPr/>
          <p:nvPr/>
        </p:nvGrpSpPr>
        <p:grpSpPr>
          <a:xfrm>
            <a:off x="606582" y="3118391"/>
            <a:ext cx="1045507" cy="439296"/>
            <a:chOff x="1067475" y="4900313"/>
            <a:chExt cx="1225800" cy="571777"/>
          </a:xfrm>
        </p:grpSpPr>
        <p:sp>
          <p:nvSpPr>
            <p:cNvPr id="92" name="Shape 142"/>
            <p:cNvSpPr/>
            <p:nvPr/>
          </p:nvSpPr>
          <p:spPr>
            <a:xfrm>
              <a:off x="1147125" y="5122290"/>
              <a:ext cx="1066500" cy="349800"/>
            </a:xfrm>
            <a:prstGeom prst="roundRect">
              <a:avLst>
                <a:gd name="adj" fmla="val 14956"/>
              </a:avLst>
            </a:prstGeom>
            <a:solidFill>
              <a:srgbClr val="E06666"/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rPr lang="en-US" sz="800">
                  <a:solidFill>
                    <a:srgbClr val="FFFFFF"/>
                  </a:solidFill>
                  <a:ea typeface="Helvetica Neue"/>
                  <a:cs typeface="Helvetica Neue"/>
                  <a:sym typeface="Helvetica Neue"/>
                </a:rPr>
                <a:t>Trans-coding</a:t>
              </a:r>
            </a:p>
          </p:txBody>
        </p:sp>
        <p:sp>
          <p:nvSpPr>
            <p:cNvPr id="93" name="Shape 143"/>
            <p:cNvSpPr txBox="1"/>
            <p:nvPr/>
          </p:nvSpPr>
          <p:spPr>
            <a:xfrm>
              <a:off x="1067475" y="4900313"/>
              <a:ext cx="12258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1600"/>
                </a:buClr>
                <a:buSzPct val="25000"/>
                <a:buFont typeface="Helvetica Neue"/>
                <a:buNone/>
              </a:pPr>
              <a:r>
                <a:rPr lang="en-US" sz="800">
                  <a:solidFill>
                    <a:srgbClr val="B41600"/>
                  </a:solidFill>
                  <a:ea typeface="Helvetica Neue"/>
                  <a:cs typeface="Helvetica Neue"/>
                  <a:sym typeface="Helvetica Neue"/>
                </a:rPr>
                <a:t>Elemental Server</a:t>
              </a:r>
            </a:p>
          </p:txBody>
        </p:sp>
      </p:grpSp>
      <p:grpSp>
        <p:nvGrpSpPr>
          <p:cNvPr id="94" name="Shape 144"/>
          <p:cNvGrpSpPr/>
          <p:nvPr/>
        </p:nvGrpSpPr>
        <p:grpSpPr>
          <a:xfrm>
            <a:off x="606582" y="3848761"/>
            <a:ext cx="1045507" cy="439296"/>
            <a:chOff x="1067475" y="4900313"/>
            <a:chExt cx="1225800" cy="571777"/>
          </a:xfrm>
        </p:grpSpPr>
        <p:sp>
          <p:nvSpPr>
            <p:cNvPr id="95" name="Shape 145"/>
            <p:cNvSpPr/>
            <p:nvPr/>
          </p:nvSpPr>
          <p:spPr>
            <a:xfrm>
              <a:off x="1147125" y="5122290"/>
              <a:ext cx="1066500" cy="349800"/>
            </a:xfrm>
            <a:prstGeom prst="roundRect">
              <a:avLst>
                <a:gd name="adj" fmla="val 14956"/>
              </a:avLst>
            </a:prstGeom>
            <a:solidFill>
              <a:srgbClr val="666666"/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rPr lang="en-US" sz="800">
                  <a:solidFill>
                    <a:srgbClr val="FFFFFF"/>
                  </a:solidFill>
                  <a:ea typeface="Helvetica Neue"/>
                  <a:cs typeface="Helvetica Neue"/>
                  <a:sym typeface="Helvetica Neue"/>
                </a:rPr>
                <a:t>Post-Production</a:t>
              </a:r>
            </a:p>
          </p:txBody>
        </p:sp>
        <p:sp>
          <p:nvSpPr>
            <p:cNvPr id="96" name="Shape 146"/>
            <p:cNvSpPr txBox="1"/>
            <p:nvPr/>
          </p:nvSpPr>
          <p:spPr>
            <a:xfrm>
              <a:off x="1067475" y="4900313"/>
              <a:ext cx="12258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1600"/>
                </a:buClr>
                <a:buSzPct val="25000"/>
                <a:buFont typeface="Helvetica Neue"/>
                <a:buNone/>
              </a:pPr>
              <a:r>
                <a:rPr lang="en-US" sz="800">
                  <a:solidFill>
                    <a:srgbClr val="B41600"/>
                  </a:solidFill>
                  <a:ea typeface="Helvetica Neue"/>
                  <a:cs typeface="Helvetica Neue"/>
                  <a:sym typeface="Helvetica Neue"/>
                </a:rPr>
                <a:t>3rd Party</a:t>
              </a:r>
            </a:p>
          </p:txBody>
        </p:sp>
      </p:grpSp>
      <p:cxnSp>
        <p:nvCxnSpPr>
          <p:cNvPr id="98" name="Shape 148"/>
          <p:cNvCxnSpPr/>
          <p:nvPr/>
        </p:nvCxnSpPr>
        <p:spPr>
          <a:xfrm>
            <a:off x="1113152" y="3557694"/>
            <a:ext cx="0" cy="32937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triangle" w="lg" len="lg"/>
            <a:tailEnd type="none" w="lg" len="lg"/>
          </a:ln>
        </p:spPr>
      </p:cxnSp>
      <p:cxnSp>
        <p:nvCxnSpPr>
          <p:cNvPr id="99" name="Shape 149"/>
          <p:cNvCxnSpPr>
            <a:stCxn id="42" idx="1"/>
            <a:endCxn id="26" idx="3"/>
          </p:cNvCxnSpPr>
          <p:nvPr/>
        </p:nvCxnSpPr>
        <p:spPr>
          <a:xfrm rot="10800000" flipV="1">
            <a:off x="3291751" y="2310390"/>
            <a:ext cx="3575463" cy="106590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B8AF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02" name="모서리가 둥근 직사각형 101"/>
          <p:cNvSpPr/>
          <p:nvPr/>
        </p:nvSpPr>
        <p:spPr>
          <a:xfrm>
            <a:off x="991952" y="1003485"/>
            <a:ext cx="7999463" cy="3791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인터넷 방송강의</a:t>
            </a:r>
            <a:r>
              <a:rPr lang="en-US" altLang="ko-KR" sz="1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(LOD)(</a:t>
            </a:r>
            <a:r>
              <a:rPr lang="ko-KR" altLang="en-US" sz="17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</a:t>
            </a:r>
            <a:r>
              <a:rPr lang="ko-KR" altLang="en-US" sz="1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서비스 포함</a:t>
            </a:r>
            <a:r>
              <a:rPr lang="en-US" altLang="ko-KR" sz="1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운영 시스템 </a:t>
            </a:r>
            <a:r>
              <a:rPr lang="ko-KR" altLang="en-US" sz="17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블럭다이어그램</a:t>
            </a:r>
            <a:endParaRPr lang="ko-KR" altLang="en-US" sz="1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TextBox 90"/>
          <p:cNvSpPr txBox="1"/>
          <p:nvPr/>
        </p:nvSpPr>
        <p:spPr>
          <a:xfrm>
            <a:off x="460675" y="188913"/>
            <a:ext cx="8992887" cy="468312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altLang="ko-KR" b="1" dirty="0" smtClean="0">
                <a:latin typeface="+mn-ea"/>
              </a:rPr>
              <a:t>III. </a:t>
            </a:r>
            <a:r>
              <a:rPr lang="ko-KR" altLang="en-US" b="1" dirty="0" smtClean="0">
                <a:latin typeface="+mn-ea"/>
              </a:rPr>
              <a:t>방송통신대학교 </a:t>
            </a:r>
            <a:r>
              <a:rPr lang="en-US" altLang="ko-KR" b="1" dirty="0" smtClean="0">
                <a:latin typeface="+mn-ea"/>
              </a:rPr>
              <a:t>CDN </a:t>
            </a:r>
            <a:r>
              <a:rPr lang="ko-KR" altLang="en-US" b="1" dirty="0">
                <a:latin typeface="+mn-ea"/>
              </a:rPr>
              <a:t>환경 검토</a:t>
            </a:r>
            <a:endParaRPr lang="en-US" altLang="ko-KR" sz="1600" b="1" dirty="0">
              <a:latin typeface="+mn-ea"/>
            </a:endParaRPr>
          </a:p>
        </p:txBody>
      </p:sp>
      <p:cxnSp>
        <p:nvCxnSpPr>
          <p:cNvPr id="104" name="직선 연결선 91"/>
          <p:cNvCxnSpPr/>
          <p:nvPr/>
        </p:nvCxnSpPr>
        <p:spPr>
          <a:xfrm>
            <a:off x="0" y="657225"/>
            <a:ext cx="9906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65"/>
          <p:cNvSpPr/>
          <p:nvPr/>
        </p:nvSpPr>
        <p:spPr>
          <a:xfrm>
            <a:off x="7168101" y="2491986"/>
            <a:ext cx="320868" cy="138040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FE2F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39" name="Shape 90"/>
          <p:cNvGrpSpPr/>
          <p:nvPr/>
        </p:nvGrpSpPr>
        <p:grpSpPr>
          <a:xfrm>
            <a:off x="6867213" y="2005479"/>
            <a:ext cx="909681" cy="439287"/>
            <a:chOff x="9870000" y="3473050"/>
            <a:chExt cx="1066551" cy="571765"/>
          </a:xfrm>
        </p:grpSpPr>
        <p:pic>
          <p:nvPicPr>
            <p:cNvPr id="40" name="Shape 9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926372" y="3500247"/>
              <a:ext cx="193750" cy="2063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" name="Shape 92"/>
            <p:cNvGrpSpPr/>
            <p:nvPr/>
          </p:nvGrpSpPr>
          <p:grpSpPr>
            <a:xfrm>
              <a:off x="9870000" y="3473050"/>
              <a:ext cx="1066551" cy="571765"/>
              <a:chOff x="1147125" y="4900325"/>
              <a:chExt cx="1066551" cy="571765"/>
            </a:xfrm>
          </p:grpSpPr>
          <p:sp>
            <p:nvSpPr>
              <p:cNvPr id="42" name="Shape 93"/>
              <p:cNvSpPr/>
              <p:nvPr/>
            </p:nvSpPr>
            <p:spPr>
              <a:xfrm>
                <a:off x="1147125" y="5122290"/>
                <a:ext cx="1066500" cy="349800"/>
              </a:xfrm>
              <a:prstGeom prst="roundRect">
                <a:avLst>
                  <a:gd name="adj" fmla="val 14956"/>
                </a:avLst>
              </a:prstGeom>
              <a:solidFill>
                <a:srgbClr val="E06666"/>
              </a:solidFill>
              <a:ln>
                <a:noFill/>
              </a:ln>
            </p:spPr>
            <p:txBody>
              <a:bodyPr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Helvetica Neue"/>
                  <a:buNone/>
                </a:pPr>
                <a:r>
                  <a:rPr lang="en-US" sz="800">
                    <a:solidFill>
                      <a:srgbClr val="FFFFFF"/>
                    </a:solidFill>
                    <a:ea typeface="Helvetica Neue"/>
                    <a:cs typeface="Helvetica Neue"/>
                    <a:sym typeface="Helvetica Neue"/>
                  </a:rPr>
                  <a:t>CDN</a:t>
                </a:r>
              </a:p>
            </p:txBody>
          </p:sp>
          <p:sp>
            <p:nvSpPr>
              <p:cNvPr id="43" name="Shape 94"/>
              <p:cNvSpPr txBox="1"/>
              <p:nvPr/>
            </p:nvSpPr>
            <p:spPr>
              <a:xfrm>
                <a:off x="1275576" y="4900325"/>
                <a:ext cx="938100" cy="25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B41600"/>
                  </a:buClr>
                  <a:buSzPct val="25000"/>
                  <a:buFont typeface="Helvetica Neue"/>
                  <a:buNone/>
                </a:pPr>
                <a:r>
                  <a:rPr lang="en-US" sz="800">
                    <a:solidFill>
                      <a:srgbClr val="B41600"/>
                    </a:solidFill>
                    <a:ea typeface="Helvetica Neue"/>
                    <a:cs typeface="Helvetica Neue"/>
                    <a:sym typeface="Helvetica Neue"/>
                  </a:rPr>
                  <a:t>CloudFront</a:t>
                </a:r>
              </a:p>
            </p:txBody>
          </p:sp>
        </p:grpSp>
      </p:grpSp>
      <p:grpSp>
        <p:nvGrpSpPr>
          <p:cNvPr id="78" name="Shape 128"/>
          <p:cNvGrpSpPr/>
          <p:nvPr/>
        </p:nvGrpSpPr>
        <p:grpSpPr>
          <a:xfrm>
            <a:off x="6867213" y="5272632"/>
            <a:ext cx="909637" cy="452775"/>
            <a:chOff x="9339100" y="7706432"/>
            <a:chExt cx="1066500" cy="589320"/>
          </a:xfrm>
        </p:grpSpPr>
        <p:pic>
          <p:nvPicPr>
            <p:cNvPr id="79" name="Shape 1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56225" y="7736425"/>
              <a:ext cx="231418" cy="206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" name="Shape 130"/>
            <p:cNvGrpSpPr/>
            <p:nvPr/>
          </p:nvGrpSpPr>
          <p:grpSpPr>
            <a:xfrm>
              <a:off x="9339100" y="7706432"/>
              <a:ext cx="1066500" cy="589320"/>
              <a:chOff x="4325225" y="7578394"/>
              <a:chExt cx="1066500" cy="589320"/>
            </a:xfrm>
          </p:grpSpPr>
          <p:sp>
            <p:nvSpPr>
              <p:cNvPr id="81" name="Shape 131"/>
              <p:cNvSpPr/>
              <p:nvPr/>
            </p:nvSpPr>
            <p:spPr>
              <a:xfrm>
                <a:off x="4325225" y="7817915"/>
                <a:ext cx="1066500" cy="349800"/>
              </a:xfrm>
              <a:prstGeom prst="roundRect">
                <a:avLst>
                  <a:gd name="adj" fmla="val 14956"/>
                </a:avLst>
              </a:prstGeom>
              <a:solidFill>
                <a:srgbClr val="E06666"/>
              </a:solidFill>
              <a:ln>
                <a:noFill/>
              </a:ln>
            </p:spPr>
            <p:txBody>
              <a:bodyPr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Helvetica Neue"/>
                  <a:buNone/>
                </a:pPr>
                <a:r>
                  <a:rPr lang="en-US" sz="800">
                    <a:solidFill>
                      <a:srgbClr val="FFFFFF"/>
                    </a:solidFill>
                    <a:ea typeface="Helvetica Neue"/>
                    <a:cs typeface="Helvetica Neue"/>
                    <a:sym typeface="Helvetica Neue"/>
                  </a:rPr>
                  <a:t>DNS</a:t>
                </a:r>
              </a:p>
            </p:txBody>
          </p:sp>
          <p:sp>
            <p:nvSpPr>
              <p:cNvPr id="82" name="Shape 132"/>
              <p:cNvSpPr txBox="1"/>
              <p:nvPr/>
            </p:nvSpPr>
            <p:spPr>
              <a:xfrm>
                <a:off x="4583335" y="7578394"/>
                <a:ext cx="696300" cy="25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B41600"/>
                  </a:buClr>
                  <a:buSzPct val="25000"/>
                  <a:buFont typeface="Helvetica Neue"/>
                  <a:buNone/>
                </a:pPr>
                <a:r>
                  <a:rPr lang="en-US" sz="800">
                    <a:solidFill>
                      <a:srgbClr val="B41600"/>
                    </a:solidFill>
                    <a:ea typeface="Helvetica Neue"/>
                    <a:cs typeface="Helvetica Neue"/>
                    <a:sym typeface="Helvetica Neue"/>
                  </a:rPr>
                  <a:t>Route53</a:t>
                </a:r>
              </a:p>
            </p:txBody>
          </p:sp>
        </p:grpSp>
      </p:grpSp>
      <p:pic>
        <p:nvPicPr>
          <p:cNvPr id="86" name="Shape 136" descr="이미지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80549" y="3922566"/>
            <a:ext cx="522740" cy="3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137"/>
          <p:cNvSpPr/>
          <p:nvPr/>
        </p:nvSpPr>
        <p:spPr>
          <a:xfrm rot="10800000">
            <a:off x="7168101" y="4286792"/>
            <a:ext cx="320868" cy="98926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FE2F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36" name="Shape 87"/>
          <p:cNvGrpSpPr/>
          <p:nvPr/>
        </p:nvGrpSpPr>
        <p:grpSpPr>
          <a:xfrm>
            <a:off x="5098735" y="1994513"/>
            <a:ext cx="1045507" cy="439296"/>
            <a:chOff x="1067475" y="4900313"/>
            <a:chExt cx="1225800" cy="571777"/>
          </a:xfrm>
        </p:grpSpPr>
        <p:sp>
          <p:nvSpPr>
            <p:cNvPr id="37" name="Shape 88"/>
            <p:cNvSpPr/>
            <p:nvPr/>
          </p:nvSpPr>
          <p:spPr>
            <a:xfrm>
              <a:off x="1147125" y="5122290"/>
              <a:ext cx="1066500" cy="349800"/>
            </a:xfrm>
            <a:prstGeom prst="roundRect">
              <a:avLst>
                <a:gd name="adj" fmla="val 14956"/>
              </a:avLst>
            </a:prstGeom>
            <a:solidFill>
              <a:srgbClr val="E06666"/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rPr lang="en-US" sz="800">
                  <a:solidFill>
                    <a:srgbClr val="FFFFFF"/>
                  </a:solidFill>
                  <a:ea typeface="Helvetica Neue"/>
                  <a:cs typeface="Helvetica Neue"/>
                  <a:sym typeface="Helvetica Neue"/>
                </a:rPr>
                <a:t>Streaming</a:t>
              </a:r>
            </a:p>
          </p:txBody>
        </p:sp>
        <p:sp>
          <p:nvSpPr>
            <p:cNvPr id="38" name="Shape 89"/>
            <p:cNvSpPr txBox="1"/>
            <p:nvPr/>
          </p:nvSpPr>
          <p:spPr>
            <a:xfrm>
              <a:off x="1067475" y="4900313"/>
              <a:ext cx="12258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1600"/>
                </a:buClr>
                <a:buSzPct val="25000"/>
                <a:buFont typeface="Helvetica Neue"/>
                <a:buNone/>
              </a:pPr>
              <a:r>
                <a:rPr lang="en-US" sz="800" dirty="0">
                  <a:solidFill>
                    <a:srgbClr val="B41600"/>
                  </a:solidFill>
                  <a:ea typeface="Helvetica Neue"/>
                  <a:cs typeface="Helvetica Neue"/>
                  <a:sym typeface="Helvetica Neue"/>
                </a:rPr>
                <a:t>Elemental Delta</a:t>
              </a:r>
            </a:p>
          </p:txBody>
        </p:sp>
      </p:grpSp>
      <p:sp>
        <p:nvSpPr>
          <p:cNvPr id="1533" name="텍스트 상자 1532"/>
          <p:cNvSpPr txBox="1"/>
          <p:nvPr/>
        </p:nvSpPr>
        <p:spPr>
          <a:xfrm>
            <a:off x="8390566" y="4041221"/>
            <a:ext cx="111268" cy="2051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noAutofit/>
          </a:bodyPr>
          <a:lstStyle/>
          <a:p>
            <a:endParaRPr kumimoji="1"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534" name="직사각형 1533"/>
          <p:cNvSpPr/>
          <p:nvPr/>
        </p:nvSpPr>
        <p:spPr>
          <a:xfrm>
            <a:off x="8296678" y="3328066"/>
            <a:ext cx="9925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Multi Device Player</a:t>
            </a:r>
            <a:endParaRPr kumimoji="1"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35" name="자유형 1534"/>
          <p:cNvSpPr/>
          <p:nvPr/>
        </p:nvSpPr>
        <p:spPr>
          <a:xfrm>
            <a:off x="8869559" y="3687987"/>
            <a:ext cx="594899" cy="493998"/>
          </a:xfrm>
          <a:custGeom>
            <a:avLst/>
            <a:gdLst>
              <a:gd name="connsiteX0" fmla="*/ 0 w 1115410"/>
              <a:gd name="connsiteY0" fmla="*/ 39414 h 926225"/>
              <a:gd name="connsiteX1" fmla="*/ 579382 w 1115410"/>
              <a:gd name="connsiteY1" fmla="*/ 0 h 926225"/>
              <a:gd name="connsiteX2" fmla="*/ 634562 w 1115410"/>
              <a:gd name="connsiteY2" fmla="*/ 398080 h 926225"/>
              <a:gd name="connsiteX3" fmla="*/ 1115410 w 1115410"/>
              <a:gd name="connsiteY3" fmla="*/ 516321 h 926225"/>
              <a:gd name="connsiteX4" fmla="*/ 539968 w 1115410"/>
              <a:gd name="connsiteY4" fmla="*/ 926225 h 926225"/>
              <a:gd name="connsiteX5" fmla="*/ 39413 w 1115410"/>
              <a:gd name="connsiteY5" fmla="*/ 614856 h 926225"/>
              <a:gd name="connsiteX6" fmla="*/ 0 w 1115410"/>
              <a:gd name="connsiteY6" fmla="*/ 39414 h 92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410" h="926225">
                <a:moveTo>
                  <a:pt x="0" y="39414"/>
                </a:moveTo>
                <a:lnTo>
                  <a:pt x="579382" y="0"/>
                </a:lnTo>
                <a:lnTo>
                  <a:pt x="634562" y="398080"/>
                </a:lnTo>
                <a:lnTo>
                  <a:pt x="1115410" y="516321"/>
                </a:lnTo>
                <a:lnTo>
                  <a:pt x="539968" y="926225"/>
                </a:lnTo>
                <a:lnTo>
                  <a:pt x="39413" y="614856"/>
                </a:lnTo>
                <a:lnTo>
                  <a:pt x="0" y="39414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2" name="텍스트 상자 641"/>
          <p:cNvSpPr txBox="1"/>
          <p:nvPr/>
        </p:nvSpPr>
        <p:spPr>
          <a:xfrm>
            <a:off x="8528841" y="3974177"/>
            <a:ext cx="388239" cy="2796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endParaRPr kumimoji="1"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44" name="직사각형 643"/>
          <p:cNvSpPr/>
          <p:nvPr/>
        </p:nvSpPr>
        <p:spPr>
          <a:xfrm>
            <a:off x="8292626" y="3816017"/>
            <a:ext cx="44275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Mobile</a:t>
            </a:r>
            <a:endParaRPr kumimoji="1"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5" name="직사각형 644"/>
          <p:cNvSpPr/>
          <p:nvPr/>
        </p:nvSpPr>
        <p:spPr>
          <a:xfrm>
            <a:off x="8855443" y="3529595"/>
            <a:ext cx="27924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PC</a:t>
            </a:r>
            <a:endParaRPr kumimoji="1"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6" name="텍스트 상자 645"/>
          <p:cNvSpPr txBox="1"/>
          <p:nvPr/>
        </p:nvSpPr>
        <p:spPr>
          <a:xfrm>
            <a:off x="8371109" y="4275578"/>
            <a:ext cx="1176948" cy="5977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endParaRPr kumimoji="1"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47" name="직사각형 646"/>
          <p:cNvSpPr/>
          <p:nvPr/>
        </p:nvSpPr>
        <p:spPr>
          <a:xfrm>
            <a:off x="9118076" y="4124700"/>
            <a:ext cx="51969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Smart TV</a:t>
            </a:r>
            <a:endParaRPr kumimoji="1"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8" name="Shape 137"/>
          <p:cNvSpPr/>
          <p:nvPr/>
        </p:nvSpPr>
        <p:spPr>
          <a:xfrm rot="16200000">
            <a:off x="7802120" y="3766618"/>
            <a:ext cx="320868" cy="63856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FE2F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cxnSp>
        <p:nvCxnSpPr>
          <p:cNvPr id="658" name="Shape 121"/>
          <p:cNvCxnSpPr/>
          <p:nvPr/>
        </p:nvCxnSpPr>
        <p:spPr>
          <a:xfrm>
            <a:off x="4121701" y="2929889"/>
            <a:ext cx="0" cy="1202368"/>
          </a:xfrm>
          <a:prstGeom prst="straightConnector1">
            <a:avLst/>
          </a:prstGeom>
          <a:noFill/>
          <a:ln w="19050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60" name="직사각형 659"/>
          <p:cNvSpPr/>
          <p:nvPr/>
        </p:nvSpPr>
        <p:spPr>
          <a:xfrm>
            <a:off x="692311" y="4322157"/>
            <a:ext cx="80021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영상강의제작</a:t>
            </a:r>
            <a:endParaRPr kumimoji="1"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7" name="자유형 586"/>
          <p:cNvSpPr/>
          <p:nvPr/>
        </p:nvSpPr>
        <p:spPr>
          <a:xfrm>
            <a:off x="8456874" y="1733777"/>
            <a:ext cx="193167" cy="235020"/>
          </a:xfrm>
          <a:custGeom>
            <a:avLst/>
            <a:gdLst>
              <a:gd name="connsiteX0" fmla="*/ 0 w 583660"/>
              <a:gd name="connsiteY0" fmla="*/ 77821 h 710119"/>
              <a:gd name="connsiteX1" fmla="*/ 583660 w 583660"/>
              <a:gd name="connsiteY1" fmla="*/ 0 h 710119"/>
              <a:gd name="connsiteX2" fmla="*/ 583660 w 583660"/>
              <a:gd name="connsiteY2" fmla="*/ 447472 h 710119"/>
              <a:gd name="connsiteX3" fmla="*/ 389107 w 583660"/>
              <a:gd name="connsiteY3" fmla="*/ 515566 h 710119"/>
              <a:gd name="connsiteX4" fmla="*/ 515566 w 583660"/>
              <a:gd name="connsiteY4" fmla="*/ 593387 h 710119"/>
              <a:gd name="connsiteX5" fmla="*/ 214009 w 583660"/>
              <a:gd name="connsiteY5" fmla="*/ 710119 h 710119"/>
              <a:gd name="connsiteX6" fmla="*/ 233464 w 583660"/>
              <a:gd name="connsiteY6" fmla="*/ 573932 h 710119"/>
              <a:gd name="connsiteX7" fmla="*/ 29183 w 583660"/>
              <a:gd name="connsiteY7" fmla="*/ 642025 h 710119"/>
              <a:gd name="connsiteX8" fmla="*/ 0 w 583660"/>
              <a:gd name="connsiteY8" fmla="*/ 77821 h 71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3660" h="710119">
                <a:moveTo>
                  <a:pt x="0" y="77821"/>
                </a:moveTo>
                <a:lnTo>
                  <a:pt x="583660" y="0"/>
                </a:lnTo>
                <a:lnTo>
                  <a:pt x="583660" y="447472"/>
                </a:lnTo>
                <a:lnTo>
                  <a:pt x="389107" y="515566"/>
                </a:lnTo>
                <a:lnTo>
                  <a:pt x="515566" y="593387"/>
                </a:lnTo>
                <a:lnTo>
                  <a:pt x="214009" y="710119"/>
                </a:lnTo>
                <a:lnTo>
                  <a:pt x="233464" y="573932"/>
                </a:lnTo>
                <a:lnTo>
                  <a:pt x="29183" y="642025"/>
                </a:lnTo>
                <a:lnTo>
                  <a:pt x="0" y="7782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4" name="직사각형 663"/>
          <p:cNvSpPr/>
          <p:nvPr/>
        </p:nvSpPr>
        <p:spPr>
          <a:xfrm>
            <a:off x="8598246" y="1782418"/>
            <a:ext cx="9252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운영자 관리콘솔</a:t>
            </a:r>
            <a:endParaRPr kumimoji="1"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00494" y="6361660"/>
            <a:ext cx="459292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❖            은 추후 기능개발 협의 부분이며</a:t>
            </a:r>
            <a:r>
              <a:rPr kumimoji="1"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kumimoji="1"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전체적인 기본 구성은 컨설팅에 따라 변경될 수 있습니다</a:t>
            </a:r>
            <a:r>
              <a:rPr kumimoji="1"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kumimoji="1"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endParaRPr kumimoji="1"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0" name="Shape 85"/>
          <p:cNvSpPr/>
          <p:nvPr/>
        </p:nvSpPr>
        <p:spPr>
          <a:xfrm>
            <a:off x="978172" y="6371657"/>
            <a:ext cx="153807" cy="184767"/>
          </a:xfrm>
          <a:prstGeom prst="roundRect">
            <a:avLst>
              <a:gd name="adj" fmla="val 14956"/>
            </a:avLst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800" dirty="0">
              <a:solidFill>
                <a:srgbClr val="FFFFFF"/>
              </a:solidFill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5087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0675" y="795391"/>
            <a:ext cx="8888413" cy="315912"/>
          </a:xfrm>
          <a:prstGeom prst="rect">
            <a:avLst/>
          </a:prstGeom>
        </p:spPr>
        <p:txBody>
          <a:bodyPr/>
          <a:lstStyle/>
          <a:p>
            <a:r>
              <a:rPr lang="ko-KR" altLang="en-US" sz="1600" dirty="0" smtClean="0"/>
              <a:t>방송통신대학교 </a:t>
            </a:r>
            <a:r>
              <a:rPr lang="en-US" altLang="ko-KR" sz="1600" dirty="0" smtClean="0"/>
              <a:t>CDN </a:t>
            </a:r>
            <a:r>
              <a:rPr lang="ko-KR" altLang="en-US" sz="1600" smtClean="0"/>
              <a:t>클라우드 제언 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619760" y="1881293"/>
            <a:ext cx="80602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30000"/>
              </a:lnSpc>
              <a:buAutoNum type="arabicPeriod"/>
            </a:pPr>
            <a:r>
              <a:rPr lang="ko-KR" altLang="en-US" dirty="0" err="1" smtClean="0"/>
              <a:t>클라우드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스토리지와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CloudFront</a:t>
            </a:r>
            <a:r>
              <a:rPr lang="en-US" altLang="ko-KR" dirty="0" smtClean="0"/>
              <a:t>(CDN)</a:t>
            </a:r>
            <a:r>
              <a:rPr lang="ko-KR" altLang="en-US" dirty="0" smtClean="0"/>
              <a:t>등을 이용하며</a:t>
            </a:r>
            <a:r>
              <a:rPr lang="en-US" altLang="ko-KR" dirty="0" smtClean="0"/>
              <a:t>, </a:t>
            </a:r>
          </a:p>
          <a:p>
            <a:pPr latinLnBrk="0">
              <a:lnSpc>
                <a:spcPct val="130000"/>
              </a:lnSpc>
            </a:pPr>
            <a:r>
              <a:rPr lang="en-US" altLang="ko-KR" dirty="0" smtClean="0"/>
              <a:t>      </a:t>
            </a:r>
            <a:r>
              <a:rPr lang="ko-KR" altLang="en-US" smtClean="0"/>
              <a:t>현재 운용중인 </a:t>
            </a:r>
            <a:r>
              <a:rPr lang="en-US" altLang="ko-KR" dirty="0" smtClean="0"/>
              <a:t>CDN</a:t>
            </a:r>
            <a:r>
              <a:rPr lang="ko-KR" altLang="en-US" smtClean="0"/>
              <a:t>환경과 </a:t>
            </a:r>
            <a:r>
              <a:rPr lang="en-US" altLang="ko-KR" dirty="0" smtClean="0"/>
              <a:t>DDoS </a:t>
            </a:r>
            <a:r>
              <a:rPr lang="ko-KR" altLang="en-US" smtClean="0"/>
              <a:t>방어 기반의 보안 </a:t>
            </a:r>
            <a:r>
              <a:rPr lang="en-US" altLang="ko-KR" dirty="0" smtClean="0"/>
              <a:t>CDN</a:t>
            </a:r>
            <a:r>
              <a:rPr lang="ko-KR" altLang="en-US" smtClean="0"/>
              <a:t>환경의 </a:t>
            </a:r>
            <a:endParaRPr lang="en-US" altLang="ko-KR" dirty="0" smtClean="0"/>
          </a:p>
          <a:p>
            <a:pPr latinLnBrk="0">
              <a:lnSpc>
                <a:spcPct val="130000"/>
              </a:lnSpc>
            </a:pPr>
            <a:r>
              <a:rPr lang="en-US" altLang="ko-KR" dirty="0" smtClean="0"/>
              <a:t>      </a:t>
            </a:r>
            <a:r>
              <a:rPr lang="ko-KR" altLang="en-US" smtClean="0"/>
              <a:t>안정적 서비스를 </a:t>
            </a:r>
            <a:r>
              <a:rPr lang="ko-KR" altLang="en-US" dirty="0" smtClean="0"/>
              <a:t>테스트 해보시기를 </a:t>
            </a:r>
            <a:r>
              <a:rPr lang="ko-KR" altLang="en-US" dirty="0" err="1" smtClean="0"/>
              <a:t>제안드립니다</a:t>
            </a:r>
            <a:r>
              <a:rPr lang="en-US" altLang="ko-KR" dirty="0" smtClean="0"/>
              <a:t>.</a:t>
            </a:r>
          </a:p>
          <a:p>
            <a:pPr latinLnBrk="0">
              <a:lnSpc>
                <a:spcPct val="130000"/>
              </a:lnSpc>
            </a:pPr>
            <a:endParaRPr lang="en-US" altLang="ko-KR" dirty="0" smtClean="0"/>
          </a:p>
          <a:p>
            <a:pPr marL="342900" indent="-342900" latinLnBrk="0">
              <a:lnSpc>
                <a:spcPct val="130000"/>
              </a:lnSpc>
              <a:buAutoNum type="arabicPeriod" startAt="2"/>
            </a:pPr>
            <a:r>
              <a:rPr lang="ko-KR" altLang="en-US" dirty="0" smtClean="0"/>
              <a:t>예상치 못한 사용자 요구 서비스에 능동적 대응이 가능한 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기반으로  이전을 제안 드립니다</a:t>
            </a:r>
            <a:r>
              <a:rPr lang="en-US" altLang="ko-KR" dirty="0" smtClean="0"/>
              <a:t>.</a:t>
            </a:r>
          </a:p>
          <a:p>
            <a:pPr latinLnBrk="0">
              <a:lnSpc>
                <a:spcPct val="130000"/>
              </a:lnSpc>
            </a:pPr>
            <a:endParaRPr lang="en-US" altLang="ko-KR" dirty="0" smtClean="0"/>
          </a:p>
          <a:p>
            <a:pPr marL="342900" indent="-342900" latinLnBrk="0">
              <a:lnSpc>
                <a:spcPct val="130000"/>
              </a:lnSpc>
              <a:buAutoNum type="arabicPeriod" startAt="3"/>
            </a:pPr>
            <a:r>
              <a:rPr lang="en-US" altLang="ko-KR" dirty="0" smtClean="0"/>
              <a:t>AWS </a:t>
            </a:r>
            <a:r>
              <a:rPr lang="ko-KR" altLang="en-US" smtClean="0"/>
              <a:t>클라우드 인프라는</a:t>
            </a:r>
            <a:r>
              <a:rPr lang="en-US" altLang="ko-KR" dirty="0" smtClean="0"/>
              <a:t> API</a:t>
            </a:r>
            <a:r>
              <a:rPr lang="ko-KR" altLang="en-US" smtClean="0"/>
              <a:t>기반 모든 이벤트의 생성</a:t>
            </a:r>
            <a:r>
              <a:rPr lang="en-US" altLang="ko-KR" dirty="0" smtClean="0"/>
              <a:t>/</a:t>
            </a:r>
            <a:r>
              <a:rPr lang="ko-KR" altLang="en-US" smtClean="0"/>
              <a:t>저장이 지원됩니다</a:t>
            </a:r>
            <a:r>
              <a:rPr lang="en-US" altLang="ko-KR" dirty="0" smtClean="0"/>
              <a:t>.</a:t>
            </a:r>
            <a:r>
              <a:rPr lang="ko-KR" altLang="en-US" smtClean="0"/>
              <a:t> </a:t>
            </a:r>
            <a:endParaRPr lang="en-US" altLang="ko-KR" dirty="0" smtClean="0"/>
          </a:p>
          <a:p>
            <a:pPr latinLnBrk="0">
              <a:lnSpc>
                <a:spcPct val="130000"/>
              </a:lnSpc>
            </a:pPr>
            <a:r>
              <a:rPr lang="en-US" altLang="ko-KR" dirty="0" smtClean="0"/>
              <a:t>      </a:t>
            </a:r>
            <a:r>
              <a:rPr lang="ko-KR" altLang="en-US" smtClean="0"/>
              <a:t>향후 서비스에 대한 빅데이터 분석으로 사용자 통계</a:t>
            </a:r>
            <a:r>
              <a:rPr lang="en-US" altLang="ko-KR" dirty="0" smtClean="0"/>
              <a:t>, </a:t>
            </a:r>
            <a:r>
              <a:rPr lang="ko-KR" altLang="en-US" smtClean="0"/>
              <a:t>패턴 등의 정보를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</a:t>
            </a:r>
            <a:r>
              <a:rPr lang="ko-KR" altLang="en-US" smtClean="0"/>
              <a:t>이용하기 위한 기반 마련이 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0675" y="188913"/>
            <a:ext cx="8992887" cy="468312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altLang="ko-KR" b="1" dirty="0" smtClean="0">
                <a:latin typeface="+mn-ea"/>
              </a:rPr>
              <a:t>III. </a:t>
            </a:r>
            <a:r>
              <a:rPr lang="ko-KR" altLang="en-US" b="1" smtClean="0">
                <a:latin typeface="+mn-ea"/>
              </a:rPr>
              <a:t>방송통신대학교 </a:t>
            </a:r>
            <a:r>
              <a:rPr lang="en-US" altLang="ko-KR" b="1" dirty="0" smtClean="0">
                <a:latin typeface="+mn-ea"/>
              </a:rPr>
              <a:t>CDN </a:t>
            </a:r>
            <a:r>
              <a:rPr lang="ko-KR" altLang="en-US" b="1">
                <a:latin typeface="+mn-ea"/>
              </a:rPr>
              <a:t>환경 검토</a:t>
            </a:r>
            <a:endParaRPr lang="en-US" altLang="ko-KR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306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7222" y="2798050"/>
            <a:ext cx="866394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en-US" altLang="ko-KR" sz="2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429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46762" y="1649769"/>
            <a:ext cx="8420100" cy="1106686"/>
          </a:xfrm>
        </p:spPr>
        <p:txBody>
          <a:bodyPr/>
          <a:lstStyle/>
          <a:p>
            <a:pPr lvl="0" algn="ctr"/>
            <a:r>
              <a:rPr lang="en-US" altLang="ko-KR" sz="3900" dirty="0" smtClean="0">
                <a:latin typeface="+mj-ea"/>
              </a:rPr>
              <a:t>I. AWS / </a:t>
            </a:r>
            <a:r>
              <a:rPr lang="ko-KR" altLang="en-US" sz="3900" err="1" smtClean="0">
                <a:latin typeface="+mj-ea"/>
              </a:rPr>
              <a:t>메가존</a:t>
            </a:r>
            <a:r>
              <a:rPr lang="ko-KR" altLang="en-US" sz="3900" smtClean="0">
                <a:latin typeface="+mj-ea"/>
              </a:rPr>
              <a:t> 소개 </a:t>
            </a:r>
            <a:endParaRPr kumimoji="1" lang="ja-JP" altLang="en-US" sz="3900" dirty="0">
              <a:latin typeface="+mj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444241" y="3423919"/>
            <a:ext cx="3166222" cy="668867"/>
            <a:chOff x="4203692" y="3169917"/>
            <a:chExt cx="2088423" cy="39964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5973" y="3169917"/>
              <a:ext cx="1296142" cy="302094"/>
            </a:xfrm>
            <a:prstGeom prst="rect">
              <a:avLst/>
            </a:prstGeom>
          </p:spPr>
        </p:pic>
        <p:pic>
          <p:nvPicPr>
            <p:cNvPr id="7" name="Picture 2" descr="https://partnercentral.awspartner.com/resource/1505190678000/APNLogoSmall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03692" y="3192094"/>
              <a:ext cx="732394" cy="377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03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 txBox="1">
            <a:spLocks noGrp="1"/>
          </p:cNvSpPr>
          <p:nvPr>
            <p:ph type="body" idx="4294967295"/>
          </p:nvPr>
        </p:nvSpPr>
        <p:spPr>
          <a:xfrm>
            <a:off x="776286" y="1181101"/>
            <a:ext cx="8353425" cy="6252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indent="0" latinLnBrk="0">
              <a:spcBef>
                <a:spcPts val="0"/>
              </a:spcBef>
              <a:buSzPct val="25000"/>
              <a:buNone/>
            </a:pPr>
            <a:r>
              <a:rPr lang="en-US" altLang="ko-KR" sz="1400" dirty="0" smtClean="0">
                <a:latin typeface="+mn-ea"/>
              </a:rPr>
              <a:t>AWS</a:t>
            </a:r>
            <a:r>
              <a:rPr lang="ko-KR" altLang="en-US" sz="1400" dirty="0" smtClean="0">
                <a:latin typeface="+mn-ea"/>
              </a:rPr>
              <a:t>는 컴퓨팅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스토리지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네트워크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데이터베이스 등의 기본 인프라 서비스는 물론 </a:t>
            </a:r>
            <a:r>
              <a:rPr lang="ko-KR" altLang="en-US" sz="1400">
                <a:latin typeface="+mn-ea"/>
              </a:rPr>
              <a:t>플랫폼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어플리케이션 </a:t>
            </a:r>
            <a:r>
              <a:rPr lang="ko-KR" altLang="en-US" sz="1400" dirty="0" smtClean="0">
                <a:latin typeface="+mn-ea"/>
              </a:rPr>
              <a:t>등 서비스를 </a:t>
            </a:r>
            <a:r>
              <a:rPr lang="ko-KR" altLang="en-US" sz="1400">
                <a:latin typeface="+mn-ea"/>
              </a:rPr>
              <a:t>다양하게 </a:t>
            </a:r>
            <a:r>
              <a:rPr lang="ko-KR" altLang="en-US" sz="1400" smtClean="0">
                <a:latin typeface="+mn-ea"/>
              </a:rPr>
              <a:t>제공합니다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1022" name="Shape 1022" descr="Marketechture-Wide-Light-BG[1]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286" y="1848112"/>
            <a:ext cx="8351127" cy="44617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60675" y="188913"/>
            <a:ext cx="8992887" cy="468312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altLang="ko-KR" b="1" dirty="0" smtClean="0">
                <a:latin typeface="+mn-ea"/>
              </a:rPr>
              <a:t>I. AWS / </a:t>
            </a:r>
            <a:r>
              <a:rPr lang="ko-KR" altLang="en-US" b="1" smtClean="0">
                <a:latin typeface="+mn-ea"/>
              </a:rPr>
              <a:t>메가존 소개 </a:t>
            </a:r>
            <a:r>
              <a:rPr lang="en-US" altLang="ko-KR" sz="1600" b="1" dirty="0" smtClean="0">
                <a:latin typeface="+mn-ea"/>
              </a:rPr>
              <a:t>▷ AWS </a:t>
            </a:r>
            <a:r>
              <a:rPr lang="ko-KR" altLang="en-US" sz="1600" b="1" smtClean="0">
                <a:latin typeface="+mn-ea"/>
              </a:rPr>
              <a:t>서비스 소개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914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0675" y="188913"/>
            <a:ext cx="8992887" cy="468312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altLang="ko-KR" b="1" dirty="0" smtClean="0">
                <a:latin typeface="+mn-ea"/>
              </a:rPr>
              <a:t>I. AWS / </a:t>
            </a:r>
            <a:r>
              <a:rPr lang="ko-KR" altLang="en-US" b="1" smtClean="0">
                <a:latin typeface="+mn-ea"/>
              </a:rPr>
              <a:t>메가존 소개 </a:t>
            </a:r>
            <a:r>
              <a:rPr lang="en-US" altLang="ko-KR" sz="1600" b="1" dirty="0" smtClean="0">
                <a:latin typeface="+mn-ea"/>
              </a:rPr>
              <a:t>▷ </a:t>
            </a:r>
            <a:r>
              <a:rPr lang="ko-KR" altLang="en-US" sz="1600" b="1" smtClean="0">
                <a:latin typeface="+mn-ea"/>
              </a:rPr>
              <a:t>메가존 소개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6267" y="5620932"/>
            <a:ext cx="8772526" cy="842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400" spc="-15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메가존은</a:t>
            </a:r>
            <a:r>
              <a:rPr lang="ko-KR" altLang="en-US" sz="14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국내 </a:t>
            </a: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최초로 </a:t>
            </a:r>
            <a:r>
              <a:rPr lang="en-US" altLang="ko-KR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AWS </a:t>
            </a: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파트너가 된 이래 각종 기록을 갱신하며 </a:t>
            </a:r>
            <a:r>
              <a:rPr lang="en-US" altLang="ko-KR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2014</a:t>
            </a: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‘</a:t>
            </a:r>
            <a:r>
              <a:rPr lang="en-US" altLang="ko-KR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Customer Obsession Partner’, 2016</a:t>
            </a: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2017</a:t>
            </a: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올해의 파트너 </a:t>
            </a:r>
            <a:r>
              <a:rPr lang="ko-KR" altLang="en-US" sz="14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상을 연속 수상한 </a:t>
            </a:r>
            <a:r>
              <a:rPr lang="en-US" altLang="ko-KR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AWS </a:t>
            </a:r>
            <a:r>
              <a:rPr lang="ko-KR" altLang="en-US" sz="14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프리미어</a:t>
            </a: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티어</a:t>
            </a: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파트너사</a:t>
            </a: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입니다</a:t>
            </a:r>
            <a:r>
              <a:rPr lang="en-US" altLang="ko-KR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전문성을 기반으로 마케팅 </a:t>
            </a:r>
            <a:r>
              <a:rPr lang="en-US" altLang="ko-KR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4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커머스</a:t>
            </a: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en-US" altLang="ko-KR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Managed Service </a:t>
            </a: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역량인증을 받은 </a:t>
            </a:r>
            <a:r>
              <a:rPr lang="ko-KR" altLang="en-US" sz="14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파트너사</a:t>
            </a: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입니다</a:t>
            </a:r>
            <a:r>
              <a:rPr lang="en-US" altLang="ko-KR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70957" y="1978101"/>
            <a:ext cx="5014802" cy="3498377"/>
          </a:xfrm>
          <a:prstGeom prst="roundRect">
            <a:avLst>
              <a:gd name="adj" fmla="val 6212"/>
            </a:avLst>
          </a:prstGeom>
          <a:solidFill>
            <a:sysClr val="window" lastClr="FFFFFF">
              <a:lumMod val="95000"/>
            </a:sys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Rectangle 304"/>
          <p:cNvSpPr>
            <a:spLocks noChangeArrowheads="1"/>
          </p:cNvSpPr>
          <p:nvPr/>
        </p:nvSpPr>
        <p:spPr bwMode="auto">
          <a:xfrm flipH="1">
            <a:off x="3968723" y="1978101"/>
            <a:ext cx="5158818" cy="373948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marL="180975" marR="0" lvl="0" indent="-18097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2012  AWS </a:t>
            </a:r>
            <a:r>
              <a:rPr kumimoji="0" lang="ko-KR" altLang="en-US" sz="1200" b="1" i="0" u="none" strike="noStrike" kern="0" cap="none" spc="0" normalizeH="0" baseline="0" noProof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국내 최초 </a:t>
            </a:r>
            <a:r>
              <a:rPr kumimoji="0" lang="ko-KR" altLang="en-US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파트너</a:t>
            </a:r>
            <a:endParaRPr kumimoji="0" lang="en-US" altLang="ko-KR" sz="1200" b="1" i="0" u="none" strike="noStrike" kern="0" cap="none" spc="0" normalizeH="0" baseline="0" noProof="1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marR="0" lvl="0" indent="-18097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2014  AWS </a:t>
            </a:r>
            <a:r>
              <a:rPr kumimoji="0" lang="ko-KR" altLang="en-US" sz="1200" b="1" i="0" u="none" strike="noStrike" kern="0" cap="none" spc="0" normalizeH="0" baseline="0" noProof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국내 최초 </a:t>
            </a:r>
            <a:r>
              <a:rPr kumimoji="0" lang="en-US" altLang="ko-KR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Advanced Consulting Partner</a:t>
            </a:r>
          </a:p>
          <a:p>
            <a:pPr marL="180975" marR="0" lvl="0" indent="-18097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2014 AWS re:Invent</a:t>
            </a:r>
            <a:r>
              <a:rPr kumimoji="0" lang="ko-KR" altLang="en-US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에서 전 세계 </a:t>
            </a:r>
            <a:r>
              <a:rPr kumimoji="0" lang="en-US" altLang="ko-KR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kumimoji="0" lang="ko-KR" altLang="en-US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개 사 중 하나로 </a:t>
            </a:r>
            <a:br>
              <a:rPr kumimoji="0" lang="ko-KR" altLang="en-US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en-US" sz="1200" b="1" i="0" u="none" strike="noStrike" kern="0" cap="none" spc="0" normalizeH="0" baseline="0" noProof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‘고객 헌신적인 파트너’</a:t>
            </a:r>
            <a:r>
              <a:rPr kumimoji="0" lang="ko-KR" altLang="en-US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선정 </a:t>
            </a:r>
            <a:endParaRPr kumimoji="0" lang="en-US" altLang="ko-KR" sz="1200" b="1" i="0" u="none" strike="noStrike" kern="0" cap="none" spc="0" normalizeH="0" baseline="0" noProof="1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marR="0" lvl="0" indent="-18097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2015  </a:t>
            </a:r>
            <a:r>
              <a:rPr kumimoji="0" lang="ko-KR" altLang="en-US" sz="1200" b="1" i="0" u="none" strike="noStrike" kern="0" cap="none" spc="0" normalizeH="0" baseline="0" noProof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세계유일</a:t>
            </a:r>
            <a:r>
              <a:rPr kumimoji="0" lang="en-US" altLang="zh-CN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zh-CN" sz="11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AWS Certified</a:t>
            </a:r>
            <a:r>
              <a:rPr kumimoji="0" lang="ko-KR" altLang="en-US" sz="11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11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Technical Support Program</a:t>
            </a:r>
            <a:r>
              <a:rPr kumimoji="0" lang="ko-KR" altLang="en-US" sz="11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제공</a:t>
            </a:r>
          </a:p>
          <a:p>
            <a:pPr marL="180975" marR="0" lvl="0" indent="-18097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r>
              <a:rPr kumimoji="0" lang="ko-KR" altLang="en-US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kumimoji="0" lang="ko-KR" altLang="en-US" sz="1200" b="1" i="0" u="none" strike="noStrike" kern="0" cap="none" spc="0" normalizeH="0" baseline="0" noProof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국내 최초 </a:t>
            </a:r>
            <a:r>
              <a:rPr kumimoji="0" lang="en-US" altLang="ko-KR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AWS Premier Consulting Partner (</a:t>
            </a:r>
            <a:r>
              <a:rPr kumimoji="0" lang="ko-KR" altLang="en-US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전 세계 </a:t>
            </a:r>
            <a:r>
              <a:rPr kumimoji="0" lang="en-US" altLang="ko-KR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46</a:t>
            </a:r>
            <a:r>
              <a:rPr kumimoji="0" lang="ko-KR" altLang="en-US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kumimoji="0" lang="en-US" altLang="ko-KR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marR="0" lvl="0" indent="-18097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2015  </a:t>
            </a:r>
            <a:r>
              <a:rPr kumimoji="0" lang="ko-KR" altLang="en-US" sz="1200" b="1" i="0" u="none" strike="noStrike" kern="0" cap="none" spc="0" normalizeH="0" baseline="0" noProof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국내 최초</a:t>
            </a:r>
            <a:r>
              <a:rPr kumimoji="0" lang="en-US" altLang="ko-KR" sz="1200" b="1" i="0" u="none" strike="noStrike" kern="0" cap="none" spc="0" normalizeH="0" baseline="0" noProof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ko-KR" altLang="en-US" sz="1200" b="1" i="0" u="none" strike="noStrike" kern="0" cap="none" spc="0" normalizeH="0" baseline="0" noProof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유일 </a:t>
            </a:r>
            <a:r>
              <a:rPr kumimoji="0" lang="en-US" altLang="ko-KR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Enterprise Support Program</a:t>
            </a:r>
            <a:br>
              <a:rPr kumimoji="0" lang="en-US" altLang="ko-KR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en-US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제공 </a:t>
            </a:r>
            <a:r>
              <a:rPr kumimoji="0" lang="en-US" altLang="ko-KR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→ TAM (Technical Account Manager) </a:t>
            </a:r>
            <a:r>
              <a:rPr kumimoji="0" lang="ko-KR" altLang="en-US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지원 가능</a:t>
            </a:r>
            <a:endParaRPr kumimoji="0" lang="en-US" altLang="ko-KR" sz="1200" b="1" i="0" u="none" strike="noStrike" kern="0" cap="none" spc="0" normalizeH="0" baseline="0" noProof="1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marR="0" lvl="0" indent="-18097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2016  </a:t>
            </a:r>
            <a:r>
              <a:rPr kumimoji="0" lang="ko-KR" altLang="en-US" sz="1200" b="1" i="0" u="none" strike="noStrike" kern="0" cap="none" spc="0" normalizeH="0" baseline="0" noProof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국내 최초 </a:t>
            </a:r>
            <a:r>
              <a:rPr kumimoji="0" lang="en-US" altLang="ko-KR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Marketing &amp; Commerce Competency </a:t>
            </a:r>
            <a:r>
              <a:rPr kumimoji="0" lang="ko-KR" altLang="en-US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선정</a:t>
            </a:r>
            <a:endParaRPr kumimoji="0" lang="en-US" altLang="ko-KR" sz="1200" b="1" i="0" u="none" strike="noStrike" kern="0" cap="none" spc="0" normalizeH="0" baseline="0" noProof="1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marR="0" lvl="0" indent="-18097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2016   </a:t>
            </a:r>
            <a:r>
              <a:rPr kumimoji="0" lang="en-US" altLang="ko-KR" sz="1200" b="1" i="0" u="none" strike="noStrike" kern="0" cap="none" spc="0" normalizeH="0" baseline="0" noProof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Partner of the year </a:t>
            </a:r>
            <a:r>
              <a:rPr kumimoji="0" lang="en-US" altLang="ko-KR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올해의 파트너</a:t>
            </a:r>
            <a:r>
              <a:rPr kumimoji="0" lang="en-US" altLang="ko-KR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kumimoji="0" lang="ko-KR" altLang="en-US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선정</a:t>
            </a:r>
            <a:endParaRPr kumimoji="0" lang="en-US" altLang="ko-KR" sz="1200" b="1" i="0" u="none" strike="noStrike" kern="0" cap="none" spc="0" normalizeH="0" baseline="0" noProof="1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marR="0" lvl="0" indent="-18097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2016   </a:t>
            </a:r>
            <a:r>
              <a:rPr kumimoji="0" lang="en-US" altLang="ko-KR" sz="1200" b="1" i="0" u="none" strike="noStrike" kern="0" cap="none" spc="0" normalizeH="0" baseline="0" noProof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Managed Service Partner </a:t>
            </a:r>
            <a:r>
              <a:rPr kumimoji="0" lang="ko-KR" altLang="en-US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선정</a:t>
            </a:r>
            <a:endParaRPr kumimoji="0" lang="en-US" altLang="ko-KR" sz="1200" b="1" i="0" u="none" strike="noStrike" kern="0" cap="none" spc="0" normalizeH="0" baseline="0" noProof="1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marR="0" lvl="0" indent="-18097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2017   </a:t>
            </a:r>
            <a:r>
              <a:rPr kumimoji="0" lang="en-US" altLang="ko-KR" sz="1200" b="1" i="0" u="none" strike="noStrike" kern="0" cap="none" spc="0" normalizeH="0" baseline="0" noProof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Partner of the year </a:t>
            </a:r>
            <a:r>
              <a:rPr kumimoji="0" lang="en-US" altLang="ko-KR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올해의 파트너</a:t>
            </a:r>
            <a:r>
              <a:rPr kumimoji="0" lang="en-US" altLang="ko-KR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kumimoji="0" lang="ko-KR" altLang="en-US" sz="1200" b="1" i="0" u="none" strike="noStrike" kern="0" cap="none" spc="0" normalizeH="0" baseline="0" noProof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선정</a:t>
            </a:r>
            <a:endParaRPr kumimoji="0" lang="en-US" altLang="ko-KR" sz="1200" b="1" i="0" u="none" strike="noStrike" kern="0" cap="none" spc="0" normalizeH="0" baseline="0" noProof="1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marR="0" lvl="0" indent="-18097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200" b="1" i="0" u="none" strike="noStrike" kern="0" cap="none" spc="0" normalizeH="0" baseline="0" noProof="1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부제목 3"/>
          <p:cNvSpPr txBox="1">
            <a:spLocks/>
          </p:cNvSpPr>
          <p:nvPr/>
        </p:nvSpPr>
        <p:spPr>
          <a:xfrm>
            <a:off x="1782725" y="1261349"/>
            <a:ext cx="6192690" cy="28803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ko-KR" altLang="en-US" sz="2000" b="1" dirty="0" smtClean="0">
                <a:solidFill>
                  <a:srgbClr val="0F6FC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 최초</a:t>
            </a:r>
            <a:r>
              <a:rPr lang="en-US" altLang="ko-KR" sz="2000" b="1" dirty="0" smtClean="0">
                <a:solidFill>
                  <a:srgbClr val="0F6FC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b="1" dirty="0" smtClean="0">
                <a:solidFill>
                  <a:srgbClr val="0F6FC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 </a:t>
            </a:r>
            <a:r>
              <a:rPr lang="en-US" altLang="ko-KR" sz="2000" b="1" dirty="0" smtClean="0">
                <a:solidFill>
                  <a:srgbClr val="0F6FC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AWS Premier Consulting</a:t>
            </a:r>
            <a:r>
              <a:rPr lang="ko-KR" altLang="en-US" sz="2000" b="1" dirty="0" smtClean="0">
                <a:solidFill>
                  <a:srgbClr val="0F6FC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파트너</a:t>
            </a:r>
            <a:endParaRPr lang="ko-KR" altLang="en-US" sz="2000" b="1" dirty="0">
              <a:solidFill>
                <a:srgbClr val="0F6FC6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B25F53F9-60E1-40FD-BCF5-FFC7C220741E}"/>
              </a:ext>
            </a:extLst>
          </p:cNvPr>
          <p:cNvGrpSpPr/>
          <p:nvPr/>
        </p:nvGrpSpPr>
        <p:grpSpPr>
          <a:xfrm>
            <a:off x="918629" y="1660718"/>
            <a:ext cx="2497400" cy="3897592"/>
            <a:chOff x="611562" y="2306488"/>
            <a:chExt cx="2808312" cy="4002831"/>
          </a:xfrm>
        </p:grpSpPr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4EC5842E-A112-4724-8FD6-103AFD3726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611562" y="2306488"/>
              <a:ext cx="2808312" cy="225135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1F26E8BC-F1F0-428D-BBC4-CBC048637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793" y="4554888"/>
              <a:ext cx="2752935" cy="1754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07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18864" y="1344679"/>
            <a:ext cx="7595952" cy="4768050"/>
            <a:chOff x="533064" y="2020512"/>
            <a:chExt cx="6940870" cy="4000777"/>
          </a:xfrm>
        </p:grpSpPr>
        <p:grpSp>
          <p:nvGrpSpPr>
            <p:cNvPr id="708" name="Shape 708"/>
            <p:cNvGrpSpPr/>
            <p:nvPr/>
          </p:nvGrpSpPr>
          <p:grpSpPr>
            <a:xfrm>
              <a:off x="1188522" y="3041011"/>
              <a:ext cx="5249199" cy="239035"/>
              <a:chOff x="2646021" y="2330423"/>
              <a:chExt cx="4592891" cy="297519"/>
            </a:xfrm>
          </p:grpSpPr>
          <p:sp>
            <p:nvSpPr>
              <p:cNvPr id="709" name="Shape 709"/>
              <p:cNvSpPr/>
              <p:nvPr/>
            </p:nvSpPr>
            <p:spPr>
              <a:xfrm>
                <a:off x="4258467" y="2330423"/>
                <a:ext cx="1368000" cy="297519"/>
              </a:xfrm>
              <a:prstGeom prst="rect">
                <a:avLst/>
              </a:prstGeom>
              <a:solidFill>
                <a:srgbClr val="F2F2F2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med" len="med"/>
                <a:tailEnd type="none" w="med" len="med"/>
              </a:ln>
              <a:effectLst>
                <a:outerShdw blurRad="50799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ko-KR" altLang="en-US" sz="8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/>
                    <a:sym typeface="Arial"/>
                  </a:rPr>
                  <a:t>경영 기획</a:t>
                </a:r>
              </a:p>
            </p:txBody>
          </p:sp>
          <p:sp>
            <p:nvSpPr>
              <p:cNvPr id="710" name="Shape 710"/>
              <p:cNvSpPr/>
              <p:nvPr/>
            </p:nvSpPr>
            <p:spPr>
              <a:xfrm>
                <a:off x="2646021" y="2330423"/>
                <a:ext cx="1368000" cy="297519"/>
              </a:xfrm>
              <a:prstGeom prst="rect">
                <a:avLst/>
              </a:prstGeom>
              <a:solidFill>
                <a:srgbClr val="F2F2F2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med" len="med"/>
                <a:tailEnd type="none" w="med" len="med"/>
              </a:ln>
              <a:effectLst>
                <a:outerShdw blurRad="50799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ko-KR" altLang="en-US" sz="8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/>
                    <a:sym typeface="Arial"/>
                  </a:rPr>
                  <a:t>경영 지원</a:t>
                </a:r>
              </a:p>
            </p:txBody>
          </p:sp>
          <p:sp>
            <p:nvSpPr>
              <p:cNvPr id="711" name="Shape 711"/>
              <p:cNvSpPr/>
              <p:nvPr/>
            </p:nvSpPr>
            <p:spPr>
              <a:xfrm>
                <a:off x="5870912" y="2330423"/>
                <a:ext cx="1368000" cy="297519"/>
              </a:xfrm>
              <a:prstGeom prst="rect">
                <a:avLst/>
              </a:prstGeom>
              <a:solidFill>
                <a:srgbClr val="F2F2F2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med" len="med"/>
                <a:tailEnd type="none" w="med" len="med"/>
              </a:ln>
              <a:effectLst>
                <a:outerShdw blurRad="50799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-US" altLang="ko-KR" sz="8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/>
                    <a:sym typeface="Arial"/>
                  </a:rPr>
                  <a:t>PMO</a:t>
                </a:r>
              </a:p>
            </p:txBody>
          </p:sp>
        </p:grpSp>
        <p:grpSp>
          <p:nvGrpSpPr>
            <p:cNvPr id="712" name="Shape 712"/>
            <p:cNvGrpSpPr/>
            <p:nvPr/>
          </p:nvGrpSpPr>
          <p:grpSpPr>
            <a:xfrm>
              <a:off x="3221604" y="4060501"/>
              <a:ext cx="1127885" cy="472620"/>
              <a:chOff x="2808434" y="3662464"/>
              <a:chExt cx="1187999" cy="486161"/>
            </a:xfrm>
          </p:grpSpPr>
          <p:sp>
            <p:nvSpPr>
              <p:cNvPr id="713" name="Shape 713"/>
              <p:cNvSpPr/>
              <p:nvPr/>
            </p:nvSpPr>
            <p:spPr>
              <a:xfrm>
                <a:off x="2808434" y="3662464"/>
                <a:ext cx="1187999" cy="179999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med" len="med"/>
                <a:tailEnd type="none" w="med" len="med"/>
              </a:ln>
              <a:effectLst>
                <a:outerShdw blurRad="50799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ko-KR" altLang="en-US" sz="8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/>
                    <a:sym typeface="Arial"/>
                  </a:rPr>
                  <a:t>브랜드 마케팅</a:t>
                </a:r>
              </a:p>
            </p:txBody>
          </p:sp>
          <p:sp>
            <p:nvSpPr>
              <p:cNvPr id="714" name="Shape 714"/>
              <p:cNvSpPr/>
              <p:nvPr/>
            </p:nvSpPr>
            <p:spPr>
              <a:xfrm>
                <a:off x="2808434" y="3968626"/>
                <a:ext cx="1187999" cy="179999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med" len="med"/>
                <a:tailEnd type="none" w="med" len="med"/>
              </a:ln>
              <a:effectLst>
                <a:outerShdw blurRad="50799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ko-KR" altLang="en-US" sz="8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/>
                    <a:sym typeface="Arial"/>
                  </a:rPr>
                  <a:t>크리에이티브</a:t>
                </a:r>
              </a:p>
            </p:txBody>
          </p:sp>
        </p:grpSp>
        <p:grpSp>
          <p:nvGrpSpPr>
            <p:cNvPr id="715" name="Shape 715"/>
            <p:cNvGrpSpPr/>
            <p:nvPr/>
          </p:nvGrpSpPr>
          <p:grpSpPr>
            <a:xfrm>
              <a:off x="5342752" y="4060499"/>
              <a:ext cx="1501214" cy="1060049"/>
              <a:chOff x="6498160" y="3662464"/>
              <a:chExt cx="1187999" cy="1090074"/>
            </a:xfrm>
          </p:grpSpPr>
          <p:sp>
            <p:nvSpPr>
              <p:cNvPr id="716" name="Shape 716"/>
              <p:cNvSpPr/>
              <p:nvPr/>
            </p:nvSpPr>
            <p:spPr>
              <a:xfrm>
                <a:off x="6498160" y="3662464"/>
                <a:ext cx="1187999" cy="179999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med" len="med"/>
                <a:tailEnd type="none" w="med" len="med"/>
              </a:ln>
              <a:effectLst>
                <a:outerShdw blurRad="50799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ko-KR" altLang="en-US" sz="8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/>
                    <a:sym typeface="Arial"/>
                  </a:rPr>
                  <a:t>클라우드 기획팀</a:t>
                </a:r>
              </a:p>
            </p:txBody>
          </p:sp>
          <p:sp>
            <p:nvSpPr>
              <p:cNvPr id="717" name="Shape 717"/>
              <p:cNvSpPr/>
              <p:nvPr/>
            </p:nvSpPr>
            <p:spPr>
              <a:xfrm>
                <a:off x="6498160" y="3968626"/>
                <a:ext cx="1187999" cy="179999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med" len="med"/>
                <a:tailEnd type="none" w="med" len="med"/>
              </a:ln>
              <a:effectLst>
                <a:outerShdw blurRad="50799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ko-KR" altLang="en-US" sz="8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/>
                    <a:sym typeface="Arial"/>
                  </a:rPr>
                  <a:t>클라우드 영업팀</a:t>
                </a:r>
              </a:p>
            </p:txBody>
          </p:sp>
          <p:sp>
            <p:nvSpPr>
              <p:cNvPr id="718" name="Shape 718"/>
              <p:cNvSpPr/>
              <p:nvPr/>
            </p:nvSpPr>
            <p:spPr>
              <a:xfrm>
                <a:off x="6498160" y="4274787"/>
                <a:ext cx="1187999" cy="179999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med" len="med"/>
                <a:tailEnd type="none" w="med" len="med"/>
              </a:ln>
              <a:effectLst>
                <a:outerShdw blurRad="50799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ko-KR" altLang="en-US" sz="8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/>
                    <a:sym typeface="Arial"/>
                  </a:rPr>
                  <a:t>클라우드 기술영업팀</a:t>
                </a:r>
              </a:p>
            </p:txBody>
          </p:sp>
          <p:sp>
            <p:nvSpPr>
              <p:cNvPr id="719" name="Shape 719"/>
              <p:cNvSpPr/>
              <p:nvPr/>
            </p:nvSpPr>
            <p:spPr>
              <a:xfrm>
                <a:off x="6498160" y="4572539"/>
                <a:ext cx="1187999" cy="179999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med" len="med"/>
                <a:tailEnd type="none" w="med" len="med"/>
              </a:ln>
              <a:effectLst>
                <a:outerShdw blurRad="50799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ko-KR" altLang="en-US" sz="8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/>
                    <a:sym typeface="Arial"/>
                  </a:rPr>
                  <a:t>솔루션 아키텍트 팀</a:t>
                </a:r>
              </a:p>
            </p:txBody>
          </p:sp>
        </p:grpSp>
        <p:cxnSp>
          <p:nvCxnSpPr>
            <p:cNvPr id="720" name="Shape 720"/>
            <p:cNvCxnSpPr>
              <a:stCxn id="709" idx="1"/>
              <a:endCxn id="710" idx="3"/>
            </p:cNvCxnSpPr>
            <p:nvPr/>
          </p:nvCxnSpPr>
          <p:spPr>
            <a:xfrm rot="10800000">
              <a:off x="2752079" y="3160528"/>
              <a:ext cx="279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Shape 721"/>
            <p:cNvCxnSpPr>
              <a:stCxn id="709" idx="3"/>
              <a:endCxn id="711" idx="1"/>
            </p:cNvCxnSpPr>
            <p:nvPr/>
          </p:nvCxnSpPr>
          <p:spPr>
            <a:xfrm>
              <a:off x="4594862" y="3160528"/>
              <a:ext cx="279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22" name="Shape 722"/>
            <p:cNvSpPr/>
            <p:nvPr/>
          </p:nvSpPr>
          <p:spPr>
            <a:xfrm>
              <a:off x="533064" y="3583044"/>
              <a:ext cx="1991980" cy="350012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ko-KR" altLang="en-US" sz="800" b="1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디지털 에이전시 사업부</a:t>
              </a:r>
            </a:p>
          </p:txBody>
        </p:sp>
        <p:sp>
          <p:nvSpPr>
            <p:cNvPr id="723" name="Shape 723"/>
            <p:cNvSpPr/>
            <p:nvPr/>
          </p:nvSpPr>
          <p:spPr>
            <a:xfrm>
              <a:off x="2837320" y="3573016"/>
              <a:ext cx="1991980" cy="350012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ko-KR" altLang="en-US" sz="800" b="1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디지털 마케팅 사업부</a:t>
              </a:r>
            </a:p>
          </p:txBody>
        </p:sp>
        <p:sp>
          <p:nvSpPr>
            <p:cNvPr id="724" name="Shape 724"/>
            <p:cNvSpPr/>
            <p:nvPr/>
          </p:nvSpPr>
          <p:spPr>
            <a:xfrm>
              <a:off x="5141575" y="3573016"/>
              <a:ext cx="1991980" cy="350012"/>
            </a:xfrm>
            <a:prstGeom prst="rect">
              <a:avLst/>
            </a:prstGeom>
            <a:solidFill>
              <a:srgbClr val="164B92"/>
            </a:solidFill>
            <a:ln w="9525" cap="flat" cmpd="sng">
              <a:solidFill>
                <a:srgbClr val="164B9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ko-KR" altLang="en-US" sz="800" b="1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플랫폼 서비스 사업부</a:t>
              </a:r>
            </a:p>
          </p:txBody>
        </p:sp>
        <p:cxnSp>
          <p:nvCxnSpPr>
            <p:cNvPr id="725" name="Shape 725"/>
            <p:cNvCxnSpPr>
              <a:stCxn id="709" idx="2"/>
              <a:endCxn id="722" idx="0"/>
            </p:cNvCxnSpPr>
            <p:nvPr/>
          </p:nvCxnSpPr>
          <p:spPr>
            <a:xfrm rot="5400000">
              <a:off x="2519520" y="2289446"/>
              <a:ext cx="303000" cy="22842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6" name="Shape 726"/>
            <p:cNvCxnSpPr>
              <a:stCxn id="709" idx="2"/>
              <a:endCxn id="724" idx="0"/>
            </p:cNvCxnSpPr>
            <p:nvPr/>
          </p:nvCxnSpPr>
          <p:spPr>
            <a:xfrm rot="-5400000" flipH="1">
              <a:off x="4828770" y="2264396"/>
              <a:ext cx="293100" cy="2324400"/>
            </a:xfrm>
            <a:prstGeom prst="bentConnector3">
              <a:avLst>
                <a:gd name="adj1" fmla="val 49978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27" name="Shape 727"/>
            <p:cNvSpPr/>
            <p:nvPr/>
          </p:nvSpPr>
          <p:spPr>
            <a:xfrm>
              <a:off x="3221602" y="2613874"/>
              <a:ext cx="1127884" cy="239063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ko-KR" altLang="en-US" sz="10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대표이사</a:t>
              </a:r>
            </a:p>
          </p:txBody>
        </p:sp>
        <p:grpSp>
          <p:nvGrpSpPr>
            <p:cNvPr id="728" name="Shape 728"/>
            <p:cNvGrpSpPr/>
            <p:nvPr/>
          </p:nvGrpSpPr>
          <p:grpSpPr>
            <a:xfrm>
              <a:off x="983477" y="4060502"/>
              <a:ext cx="1133763" cy="1960787"/>
              <a:chOff x="-853280" y="3312082"/>
              <a:chExt cx="1173886" cy="1960787"/>
            </a:xfrm>
          </p:grpSpPr>
          <p:sp>
            <p:nvSpPr>
              <p:cNvPr id="729" name="Shape 729"/>
              <p:cNvSpPr/>
              <p:nvPr/>
            </p:nvSpPr>
            <p:spPr>
              <a:xfrm>
                <a:off x="-847194" y="3312082"/>
                <a:ext cx="1167800" cy="174987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ko-KR" altLang="en-US" sz="8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/>
                    <a:sym typeface="Arial"/>
                  </a:rPr>
                  <a:t>전략지원팀</a:t>
                </a:r>
              </a:p>
            </p:txBody>
          </p:sp>
          <p:sp>
            <p:nvSpPr>
              <p:cNvPr id="730" name="Shape 730"/>
              <p:cNvSpPr/>
              <p:nvPr/>
            </p:nvSpPr>
            <p:spPr>
              <a:xfrm>
                <a:off x="-847194" y="3609716"/>
                <a:ext cx="1167800" cy="174987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ko-KR" altLang="en-US" sz="8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/>
                    <a:sym typeface="Arial"/>
                  </a:rPr>
                  <a:t>사업관리팀</a:t>
                </a:r>
              </a:p>
            </p:txBody>
          </p:sp>
          <p:sp>
            <p:nvSpPr>
              <p:cNvPr id="731" name="Shape 731"/>
              <p:cNvSpPr/>
              <p:nvPr/>
            </p:nvSpPr>
            <p:spPr>
              <a:xfrm>
                <a:off x="-847194" y="3907348"/>
                <a:ext cx="1167800" cy="174987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ko-KR" altLang="en-US" sz="8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/>
                    <a:sym typeface="Arial"/>
                  </a:rPr>
                  <a:t>품질보증팀</a:t>
                </a:r>
              </a:p>
            </p:txBody>
          </p:sp>
          <p:sp>
            <p:nvSpPr>
              <p:cNvPr id="732" name="Shape 732"/>
              <p:cNvSpPr/>
              <p:nvPr/>
            </p:nvSpPr>
            <p:spPr>
              <a:xfrm>
                <a:off x="-853280" y="4204982"/>
                <a:ext cx="1167800" cy="174987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ko-KR" altLang="en-US" sz="8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/>
                    <a:sym typeface="Arial"/>
                  </a:rPr>
                  <a:t>기획조정팀</a:t>
                </a:r>
              </a:p>
            </p:txBody>
          </p:sp>
          <p:sp>
            <p:nvSpPr>
              <p:cNvPr id="733" name="Shape 733"/>
              <p:cNvSpPr/>
              <p:nvPr/>
            </p:nvSpPr>
            <p:spPr>
              <a:xfrm>
                <a:off x="-853280" y="4502616"/>
                <a:ext cx="1167800" cy="174987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ko-KR" altLang="en-US" sz="8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/>
                    <a:sym typeface="Arial"/>
                  </a:rPr>
                  <a:t>기획실</a:t>
                </a:r>
              </a:p>
            </p:txBody>
          </p:sp>
          <p:sp>
            <p:nvSpPr>
              <p:cNvPr id="734" name="Shape 734"/>
              <p:cNvSpPr/>
              <p:nvPr/>
            </p:nvSpPr>
            <p:spPr>
              <a:xfrm>
                <a:off x="-853280" y="4800248"/>
                <a:ext cx="1167800" cy="174987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ko-KR" altLang="en-US" sz="8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/>
                    <a:sym typeface="Arial"/>
                  </a:rPr>
                  <a:t>디자인실</a:t>
                </a:r>
              </a:p>
            </p:txBody>
          </p:sp>
          <p:sp>
            <p:nvSpPr>
              <p:cNvPr id="735" name="Shape 735"/>
              <p:cNvSpPr/>
              <p:nvPr/>
            </p:nvSpPr>
            <p:spPr>
              <a:xfrm>
                <a:off x="-853280" y="5097882"/>
                <a:ext cx="1167800" cy="174987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ko-KR" altLang="en-US" sz="8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/>
                    <a:sym typeface="Arial"/>
                  </a:rPr>
                  <a:t>개발실</a:t>
                </a:r>
              </a:p>
            </p:txBody>
          </p:sp>
        </p:grpSp>
        <p:grpSp>
          <p:nvGrpSpPr>
            <p:cNvPr id="736" name="Shape 736"/>
            <p:cNvGrpSpPr/>
            <p:nvPr/>
          </p:nvGrpSpPr>
          <p:grpSpPr>
            <a:xfrm>
              <a:off x="3221604" y="4655496"/>
              <a:ext cx="1127885" cy="472620"/>
              <a:chOff x="4087976" y="3662464"/>
              <a:chExt cx="1187999" cy="486161"/>
            </a:xfrm>
          </p:grpSpPr>
          <p:sp>
            <p:nvSpPr>
              <p:cNvPr id="737" name="Shape 737"/>
              <p:cNvSpPr/>
              <p:nvPr/>
            </p:nvSpPr>
            <p:spPr>
              <a:xfrm>
                <a:off x="4087976" y="3662464"/>
                <a:ext cx="1187999" cy="179999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med" len="med"/>
                <a:tailEnd type="none" w="med" len="med"/>
              </a:ln>
              <a:effectLst>
                <a:outerShdw blurRad="50799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-US" altLang="ko-KR" sz="8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/>
                    <a:sym typeface="Arial"/>
                  </a:rPr>
                  <a:t>3D</a:t>
                </a:r>
              </a:p>
            </p:txBody>
          </p:sp>
          <p:sp>
            <p:nvSpPr>
              <p:cNvPr id="738" name="Shape 738"/>
              <p:cNvSpPr/>
              <p:nvPr/>
            </p:nvSpPr>
            <p:spPr>
              <a:xfrm>
                <a:off x="4087976" y="3968626"/>
                <a:ext cx="1187999" cy="179999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med" len="med"/>
                <a:tailEnd type="none" w="med" len="med"/>
              </a:ln>
              <a:effectLst>
                <a:outerShdw blurRad="50799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-US" altLang="ko-KR" sz="8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/>
                    <a:sym typeface="Arial"/>
                  </a:rPr>
                  <a:t>Motion</a:t>
                </a:r>
              </a:p>
            </p:txBody>
          </p:sp>
        </p:grpSp>
        <p:sp>
          <p:nvSpPr>
            <p:cNvPr id="739" name="Shape 739"/>
            <p:cNvSpPr/>
            <p:nvPr/>
          </p:nvSpPr>
          <p:spPr>
            <a:xfrm>
              <a:off x="5141575" y="3955356"/>
              <a:ext cx="2088232" cy="1942759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740" name="Shape 740"/>
            <p:cNvSpPr txBox="1"/>
            <p:nvPr/>
          </p:nvSpPr>
          <p:spPr>
            <a:xfrm>
              <a:off x="2679971" y="2020512"/>
              <a:ext cx="2253403" cy="2880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  <a:buSzPct val="25000"/>
              </a:pPr>
              <a:r>
                <a:rPr lang="ko-KR" altLang="en-US" b="1" u="sng" dirty="0" err="1" smtClean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메가존</a:t>
              </a:r>
              <a:r>
                <a:rPr lang="ko-KR" altLang="en-US" b="1" u="sng" dirty="0" smtClean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 조직도</a:t>
              </a:r>
              <a:endParaRPr lang="ko-KR" altLang="en-US" b="1" u="sng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741" name="Shape 741"/>
            <p:cNvSpPr txBox="1"/>
            <p:nvPr/>
          </p:nvSpPr>
          <p:spPr>
            <a:xfrm>
              <a:off x="5573624" y="5405437"/>
              <a:ext cx="1900310" cy="471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171450" indent="-171450">
                <a:buClr>
                  <a:schemeClr val="dk1"/>
                </a:buClr>
                <a:buSzPct val="100000"/>
                <a:buFont typeface="Arial"/>
                <a:buChar char="•"/>
              </a:pPr>
              <a:r>
                <a:rPr lang="ko-KR" altLang="en-US" sz="800" b="1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고객 지원 팀</a:t>
              </a:r>
            </a:p>
            <a:p>
              <a:pPr marL="171450" indent="-171450">
                <a:buClr>
                  <a:schemeClr val="dk1"/>
                </a:buClr>
                <a:buSzPct val="100000"/>
                <a:buFont typeface="Arial"/>
                <a:buChar char="•"/>
              </a:pPr>
              <a:r>
                <a:rPr lang="ko-KR" altLang="en-US" sz="800" b="1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기술 지원 팀</a:t>
              </a:r>
            </a:p>
          </p:txBody>
        </p:sp>
        <p:sp>
          <p:nvSpPr>
            <p:cNvPr id="742" name="Shape 742"/>
            <p:cNvSpPr/>
            <p:nvPr/>
          </p:nvSpPr>
          <p:spPr>
            <a:xfrm>
              <a:off x="5342751" y="5209552"/>
              <a:ext cx="1501215" cy="17504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ko-KR" altLang="en-US" sz="8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클라우드 서포트팀</a:t>
              </a:r>
            </a:p>
          </p:txBody>
        </p:sp>
        <p:sp>
          <p:nvSpPr>
            <p:cNvPr id="743" name="Shape 743"/>
            <p:cNvSpPr txBox="1"/>
            <p:nvPr/>
          </p:nvSpPr>
          <p:spPr>
            <a:xfrm>
              <a:off x="6941777" y="4060499"/>
              <a:ext cx="191781" cy="1749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altLang="ko-KR" sz="900" b="1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4</a:t>
              </a:r>
            </a:p>
          </p:txBody>
        </p:sp>
        <p:sp>
          <p:nvSpPr>
            <p:cNvPr id="744" name="Shape 744"/>
            <p:cNvSpPr txBox="1"/>
            <p:nvPr/>
          </p:nvSpPr>
          <p:spPr>
            <a:xfrm>
              <a:off x="6941777" y="4358136"/>
              <a:ext cx="191781" cy="1749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altLang="ko-KR" sz="900" b="1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8</a:t>
              </a:r>
            </a:p>
          </p:txBody>
        </p:sp>
        <p:sp>
          <p:nvSpPr>
            <p:cNvPr id="745" name="Shape 745"/>
            <p:cNvSpPr txBox="1"/>
            <p:nvPr/>
          </p:nvSpPr>
          <p:spPr>
            <a:xfrm>
              <a:off x="6940997" y="4655497"/>
              <a:ext cx="191781" cy="1749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altLang="ko-KR" sz="900" b="1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2</a:t>
              </a:r>
            </a:p>
          </p:txBody>
        </p:sp>
        <p:sp>
          <p:nvSpPr>
            <p:cNvPr id="746" name="Shape 746"/>
            <p:cNvSpPr txBox="1"/>
            <p:nvPr/>
          </p:nvSpPr>
          <p:spPr>
            <a:xfrm>
              <a:off x="6938564" y="5208808"/>
              <a:ext cx="191781" cy="1749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altLang="ko-KR" sz="900" b="1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6</a:t>
              </a:r>
            </a:p>
          </p:txBody>
        </p:sp>
        <p:sp>
          <p:nvSpPr>
            <p:cNvPr id="747" name="Shape 747"/>
            <p:cNvSpPr txBox="1"/>
            <p:nvPr/>
          </p:nvSpPr>
          <p:spPr>
            <a:xfrm>
              <a:off x="6940997" y="4953129"/>
              <a:ext cx="191781" cy="1749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altLang="ko-KR" sz="900" b="1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5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60675" y="188913"/>
            <a:ext cx="8992887" cy="468312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altLang="ko-KR" b="1" dirty="0" smtClean="0">
                <a:latin typeface="+mn-ea"/>
              </a:rPr>
              <a:t>I. AWS / </a:t>
            </a:r>
            <a:r>
              <a:rPr lang="ko-KR" altLang="en-US" b="1" smtClean="0">
                <a:latin typeface="+mn-ea"/>
              </a:rPr>
              <a:t>메가존 소개 </a:t>
            </a:r>
            <a:r>
              <a:rPr lang="en-US" altLang="ko-KR" sz="1600" b="1" dirty="0" smtClean="0">
                <a:latin typeface="+mn-ea"/>
              </a:rPr>
              <a:t>▷ </a:t>
            </a:r>
            <a:r>
              <a:rPr lang="ko-KR" altLang="en-US" sz="1600" b="1" smtClean="0">
                <a:latin typeface="+mn-ea"/>
              </a:rPr>
              <a:t>메가존 조직도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19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body" idx="4294967295"/>
          </p:nvPr>
        </p:nvSpPr>
        <p:spPr>
          <a:xfrm>
            <a:off x="552450" y="1259723"/>
            <a:ext cx="8353425" cy="3381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SzPct val="25000"/>
              <a:buNone/>
            </a:pPr>
            <a:r>
              <a:rPr lang="en-US" altLang="ko-KR" sz="1400" dirty="0"/>
              <a:t>2009</a:t>
            </a:r>
            <a:r>
              <a:rPr lang="ko-KR" altLang="en-US" sz="1400" dirty="0"/>
              <a:t>년 부터 </a:t>
            </a:r>
            <a:r>
              <a:rPr lang="ko-KR" altLang="en-US" sz="1400" smtClean="0"/>
              <a:t>국내 최초 </a:t>
            </a:r>
            <a:r>
              <a:rPr lang="en-US" altLang="ko-KR" sz="1400" dirty="0"/>
              <a:t>/ </a:t>
            </a:r>
            <a:r>
              <a:rPr lang="ko-KR" altLang="en-US" sz="1400"/>
              <a:t>최대 </a:t>
            </a:r>
            <a:r>
              <a:rPr lang="ko-KR" altLang="en-US" sz="1400" smtClean="0"/>
              <a:t>규모의 </a:t>
            </a:r>
            <a:r>
              <a:rPr lang="en-US" altLang="ko-KR" sz="1400" dirty="0" smtClean="0"/>
              <a:t>AWS</a:t>
            </a:r>
            <a:r>
              <a:rPr lang="ko-KR" altLang="en-US" sz="1400" smtClean="0"/>
              <a:t> </a:t>
            </a:r>
            <a:r>
              <a:rPr lang="ko-KR" altLang="en-US" sz="1400" dirty="0" smtClean="0"/>
              <a:t>파트너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전 </a:t>
            </a:r>
            <a:r>
              <a:rPr lang="ko-KR" altLang="en-US" sz="1400"/>
              <a:t>세계 </a:t>
            </a:r>
            <a:r>
              <a:rPr lang="en-US" altLang="ko-KR" sz="1400" dirty="0" smtClean="0"/>
              <a:t>46</a:t>
            </a:r>
            <a:r>
              <a:rPr lang="ko-KR" altLang="en-US" sz="1400" smtClean="0"/>
              <a:t>개 프리미어 컨설팅 파트너 중 국내 최초</a:t>
            </a:r>
            <a:endParaRPr lang="en-US" altLang="ko-KR" sz="1400" dirty="0"/>
          </a:p>
        </p:txBody>
      </p:sp>
      <p:pic>
        <p:nvPicPr>
          <p:cNvPr id="754" name="Shape 7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" y="2708743"/>
            <a:ext cx="4005071" cy="1506641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Shape 756"/>
          <p:cNvSpPr/>
          <p:nvPr/>
        </p:nvSpPr>
        <p:spPr>
          <a:xfrm flipH="1">
            <a:off x="775263" y="4549323"/>
            <a:ext cx="4162497" cy="161681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180975" indent="-180975">
              <a:lnSpc>
                <a:spcPct val="150000"/>
              </a:lnSpc>
              <a:buClr>
                <a:srgbClr val="262626"/>
              </a:buClr>
              <a:buSzPct val="100000"/>
              <a:buFont typeface="Noto Sans Symbols"/>
              <a:buChar char="▪"/>
            </a:pPr>
            <a:r>
              <a:rPr lang="en-US" altLang="ko-KR" sz="14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2012 AWS </a:t>
            </a:r>
            <a:r>
              <a:rPr lang="ko-KR" altLang="en-US" sz="14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한국 최초 파트너</a:t>
            </a:r>
          </a:p>
          <a:p>
            <a:pPr marL="180975" indent="-180975">
              <a:lnSpc>
                <a:spcPct val="150000"/>
              </a:lnSpc>
              <a:buClr>
                <a:srgbClr val="262626"/>
              </a:buClr>
              <a:buSzPct val="100000"/>
              <a:buFont typeface="Noto Sans Symbols"/>
              <a:buChar char="▪"/>
            </a:pPr>
            <a:r>
              <a:rPr lang="en-US" altLang="ko-KR" sz="14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2015 </a:t>
            </a:r>
            <a:r>
              <a:rPr lang="ko-KR" altLang="en-US" sz="14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세계유일 </a:t>
            </a:r>
            <a:r>
              <a:rPr lang="en-US" altLang="ko-KR" sz="14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AWS</a:t>
            </a:r>
            <a:r>
              <a:rPr lang="ko-KR" altLang="en-US" sz="14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인증 </a:t>
            </a:r>
            <a:r>
              <a:rPr lang="ko-KR" altLang="en-US" sz="1400" b="1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서포트</a:t>
            </a:r>
            <a:r>
              <a:rPr lang="ko-KR" altLang="en-US" sz="14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프로그램 제공</a:t>
            </a:r>
          </a:p>
          <a:p>
            <a:pPr marL="180975" indent="-180975">
              <a:lnSpc>
                <a:spcPct val="150000"/>
              </a:lnSpc>
              <a:buClr>
                <a:srgbClr val="262626"/>
              </a:buClr>
              <a:buSzPct val="100000"/>
              <a:buFont typeface="Noto Sans Symbols"/>
              <a:buChar char="▪"/>
            </a:pPr>
            <a:r>
              <a:rPr lang="en-US" altLang="ko-KR" sz="14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2015 </a:t>
            </a:r>
            <a:r>
              <a:rPr lang="ko-KR" altLang="en-US" sz="14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국내 최초 </a:t>
            </a:r>
            <a:r>
              <a:rPr lang="en-US" altLang="ko-KR" sz="14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AWS </a:t>
            </a:r>
            <a:r>
              <a:rPr lang="ko-KR" altLang="en-US" sz="1400" b="1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프리미어</a:t>
            </a:r>
            <a:r>
              <a:rPr lang="ko-KR" altLang="en-US" sz="14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파트너</a:t>
            </a:r>
          </a:p>
          <a:p>
            <a:pPr marL="180975" indent="-180975">
              <a:lnSpc>
                <a:spcPct val="150000"/>
              </a:lnSpc>
              <a:buClr>
                <a:srgbClr val="262626"/>
              </a:buClr>
              <a:buSzPct val="100000"/>
              <a:buFont typeface="Noto Sans Symbols"/>
              <a:buChar char="▪"/>
            </a:pPr>
            <a:r>
              <a:rPr lang="en-US" altLang="ko-KR" sz="14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+200</a:t>
            </a:r>
            <a:r>
              <a:rPr lang="ko-KR" altLang="en-US" sz="1400" b="1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고객사</a:t>
            </a:r>
            <a:endParaRPr lang="ko-KR" altLang="en-US" sz="140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indent="-180975">
              <a:lnSpc>
                <a:spcPct val="150000"/>
              </a:lnSpc>
              <a:buClr>
                <a:srgbClr val="262626"/>
              </a:buClr>
              <a:buSzPct val="100000"/>
              <a:buFont typeface="Noto Sans Symbols"/>
              <a:buChar char="▪"/>
            </a:pPr>
            <a:r>
              <a:rPr lang="en-US" altLang="ko-KR" sz="14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+400 </a:t>
            </a:r>
            <a:r>
              <a:rPr lang="ko-KR" altLang="en-US" sz="1400" b="1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어카운트</a:t>
            </a:r>
            <a:endParaRPr lang="ko-KR" altLang="en-US" sz="140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Shape 759"/>
          <p:cNvSpPr txBox="1"/>
          <p:nvPr/>
        </p:nvSpPr>
        <p:spPr>
          <a:xfrm>
            <a:off x="775263" y="1893194"/>
            <a:ext cx="3226029" cy="2880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ko-KR" altLang="en-US" sz="16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국내 최초 </a:t>
            </a:r>
            <a:r>
              <a:rPr lang="en-US" altLang="ko-KR" sz="16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AWS </a:t>
            </a:r>
            <a:r>
              <a:rPr lang="ko-KR" altLang="en-US" sz="1600" b="1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프리미어</a:t>
            </a:r>
            <a:r>
              <a:rPr lang="ko-KR" altLang="en-US" sz="16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파트너</a:t>
            </a:r>
          </a:p>
        </p:txBody>
      </p:sp>
      <p:sp>
        <p:nvSpPr>
          <p:cNvPr id="10" name="Shape 770"/>
          <p:cNvSpPr txBox="1"/>
          <p:nvPr/>
        </p:nvSpPr>
        <p:spPr>
          <a:xfrm>
            <a:off x="5598848" y="4625691"/>
            <a:ext cx="3584120" cy="1384995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ct val="100000"/>
              <a:buFont typeface="Candara"/>
              <a:buAutoNum type="arabicPeriod"/>
            </a:pPr>
            <a:r>
              <a:rPr lang="en-US" altLang="ko-KR" sz="14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AWS </a:t>
            </a:r>
            <a:r>
              <a:rPr lang="ko-KR" altLang="en-US" sz="14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서비스 및 기능에 대한 “사용법”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ct val="100000"/>
              <a:buFont typeface="Candara"/>
              <a:buAutoNum type="arabicPeriod"/>
            </a:pPr>
            <a:r>
              <a:rPr lang="en-US" altLang="ko-KR" sz="14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AWS Best Practice </a:t>
            </a:r>
            <a:r>
              <a:rPr lang="ko-KR" altLang="en-US" sz="14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가이드 제공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ct val="100000"/>
              <a:buFont typeface="Candara"/>
              <a:buAutoNum type="arabicPeriod"/>
            </a:pPr>
            <a:r>
              <a:rPr lang="ko-KR" altLang="en-US" sz="14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관리 콘솔 또는 </a:t>
            </a:r>
            <a:r>
              <a:rPr lang="en-US" altLang="ko-KR" sz="14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AWS </a:t>
            </a:r>
            <a:r>
              <a:rPr lang="ko-KR" altLang="en-US" sz="14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도구 관련 문제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ct val="100000"/>
              <a:buFont typeface="Candara"/>
              <a:buAutoNum type="arabicPeriod"/>
            </a:pPr>
            <a:r>
              <a:rPr lang="ko-KR" altLang="en-US" sz="14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시스템 또는 서비스 상태 확인 </a:t>
            </a:r>
            <a:r>
              <a:rPr lang="en-US" altLang="ko-KR" sz="14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&amp; Etc.</a:t>
            </a:r>
          </a:p>
        </p:txBody>
      </p:sp>
      <p:pic>
        <p:nvPicPr>
          <p:cNvPr id="11" name="Shape 771"/>
          <p:cNvPicPr preferRelativeResize="0"/>
          <p:nvPr/>
        </p:nvPicPr>
        <p:blipFill rotWithShape="1">
          <a:blip r:embed="rId4">
            <a:alphaModFix/>
          </a:blip>
          <a:srcRect t="2525"/>
          <a:stretch/>
        </p:blipFill>
        <p:spPr>
          <a:xfrm>
            <a:off x="5598848" y="2461855"/>
            <a:ext cx="3525407" cy="193202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772"/>
          <p:cNvSpPr txBox="1"/>
          <p:nvPr/>
        </p:nvSpPr>
        <p:spPr>
          <a:xfrm>
            <a:off x="5598848" y="1942007"/>
            <a:ext cx="3226029" cy="2880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altLang="ko-KR" sz="16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AWS </a:t>
            </a:r>
            <a:r>
              <a:rPr lang="ko-KR" altLang="en-US" sz="16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인증 파트너 </a:t>
            </a:r>
            <a:r>
              <a:rPr lang="ko-KR" altLang="en-US" sz="1600" b="1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서포트</a:t>
            </a:r>
            <a:r>
              <a:rPr lang="ko-KR" altLang="en-US" sz="16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서비스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0675" y="188913"/>
            <a:ext cx="8992887" cy="468312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altLang="ko-KR" b="1" dirty="0" smtClean="0">
                <a:latin typeface="+mn-ea"/>
              </a:rPr>
              <a:t>I. AWS / </a:t>
            </a:r>
            <a:r>
              <a:rPr lang="ko-KR" altLang="en-US" b="1" smtClean="0">
                <a:latin typeface="+mn-ea"/>
              </a:rPr>
              <a:t>메가존 소개 </a:t>
            </a:r>
            <a:r>
              <a:rPr lang="en-US" altLang="ko-KR" sz="1600" b="1" dirty="0" smtClean="0">
                <a:latin typeface="+mn-ea"/>
              </a:rPr>
              <a:t>▷ </a:t>
            </a:r>
            <a:r>
              <a:rPr lang="ko-KR" altLang="en-US" sz="1600" b="1" smtClean="0">
                <a:latin typeface="+mn-ea"/>
              </a:rPr>
              <a:t>메가존 </a:t>
            </a:r>
            <a:r>
              <a:rPr lang="en-US" altLang="ko-KR" sz="1600" b="1" dirty="0" smtClean="0">
                <a:latin typeface="+mn-ea"/>
              </a:rPr>
              <a:t>AWS </a:t>
            </a:r>
            <a:r>
              <a:rPr lang="ko-KR" altLang="en-US" sz="1600" b="1" smtClean="0">
                <a:latin typeface="+mn-ea"/>
              </a:rPr>
              <a:t>파트너 레벨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295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0" y="6559550"/>
            <a:ext cx="9906000" cy="2524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mtClean="0"/>
              <a:t>- </a:t>
            </a:r>
            <a:fld id="{4C6E3B33-9ADC-47C7-8F62-F2070838E121}" type="slidenum">
              <a:rPr lang="ko-KR" altLang="en-US" smtClean="0"/>
              <a:pPr>
                <a:defRPr/>
              </a:pPr>
              <a:t>8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/>
        </p:nvSpPr>
        <p:spPr bwMode="auto">
          <a:xfrm>
            <a:off x="1579248" y="1075954"/>
            <a:ext cx="6500384" cy="292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Candara" pitchFamily="34" charset="0"/>
                <a:ea typeface="맑은 고딕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lang="ko-KR" altLang="en-US" sz="1625" dirty="0"/>
          </a:p>
        </p:txBody>
      </p:sp>
      <p:grpSp>
        <p:nvGrpSpPr>
          <p:cNvPr id="75" name="그룹 74"/>
          <p:cNvGrpSpPr/>
          <p:nvPr/>
        </p:nvGrpSpPr>
        <p:grpSpPr>
          <a:xfrm>
            <a:off x="774700" y="1368748"/>
            <a:ext cx="8178799" cy="4905052"/>
            <a:chOff x="1554983" y="1556792"/>
            <a:chExt cx="6796034" cy="3939283"/>
          </a:xfrm>
        </p:grpSpPr>
        <p:pic>
          <p:nvPicPr>
            <p:cNvPr id="7" name="Picture 2" descr="http://i60.tinypic.com/2q8o8l1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4" t="19028" r="5370" b="31194"/>
            <a:stretch/>
          </p:blipFill>
          <p:spPr bwMode="auto">
            <a:xfrm>
              <a:off x="2591290" y="3934292"/>
              <a:ext cx="850843" cy="180286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8" name="Picture 4" descr="https://upload.wikimedia.org/wikipedia/commons/thumb/3/3b/Nexon_Logo.svg/636px-Nexon_Logo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6254" y="3986494"/>
              <a:ext cx="773903" cy="225388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9" name="Picture 6" descr="http://vignette2.wikia.nocookie.net/summoners-war-sky-arena/images/a/a4/Com2us-logo.jpg/revision/latest?cb=2015061910143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340" y="3971675"/>
              <a:ext cx="888307" cy="202139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10" name="Picture 8" descr="http://www.galalab.kr/Eng/images/galalab_introduce.gif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5" r="52396"/>
            <a:stretch/>
          </p:blipFill>
          <p:spPr bwMode="auto">
            <a:xfrm>
              <a:off x="6114326" y="3864626"/>
              <a:ext cx="743171" cy="337974"/>
            </a:xfrm>
            <a:prstGeom prst="rect">
              <a:avLst/>
            </a:prstGeom>
            <a:solidFill>
              <a:schemeClr val="bg1"/>
            </a:solidFill>
            <a:extLst/>
          </p:spPr>
        </p:pic>
        <p:grpSp>
          <p:nvGrpSpPr>
            <p:cNvPr id="11" name="그룹 10"/>
            <p:cNvGrpSpPr/>
            <p:nvPr/>
          </p:nvGrpSpPr>
          <p:grpSpPr>
            <a:xfrm>
              <a:off x="5882283" y="4837473"/>
              <a:ext cx="609452" cy="193423"/>
              <a:chOff x="2913331" y="4129736"/>
              <a:chExt cx="1925369" cy="603715"/>
            </a:xfrm>
            <a:solidFill>
              <a:schemeClr val="bg1"/>
            </a:solidFill>
          </p:grpSpPr>
          <p:sp>
            <p:nvSpPr>
              <p:cNvPr id="12" name="직사각형 11"/>
              <p:cNvSpPr/>
              <p:nvPr/>
            </p:nvSpPr>
            <p:spPr>
              <a:xfrm>
                <a:off x="2913332" y="4129736"/>
                <a:ext cx="1925368" cy="6037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63"/>
              </a:p>
            </p:txBody>
          </p:sp>
          <p:pic>
            <p:nvPicPr>
              <p:cNvPr id="13" name="Picture 4" descr="http://www.mogame.in.th/images/logo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13331" y="4145842"/>
                <a:ext cx="1905000" cy="571501"/>
              </a:xfrm>
              <a:prstGeom prst="rect">
                <a:avLst/>
              </a:prstGeom>
              <a:grpFill/>
              <a:ln>
                <a:noFill/>
              </a:ln>
              <a:extLst/>
            </p:spPr>
          </p:pic>
        </p:grp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6023" y="4408907"/>
              <a:ext cx="765375" cy="17139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5" name="Picture 14" descr="http://www.neople.co.kr/neople/images/neople/CI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3089" y="4296183"/>
              <a:ext cx="622690" cy="342173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16" name="Picture 16" descr="http://file.gamejob.co.kr/Co/Logo/GJ_Co_Logo_View.asp?FN=2011%5C8%5CGJ_Co_nooby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4710" y="4768945"/>
              <a:ext cx="514088" cy="268681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81141" y="4408906"/>
              <a:ext cx="761235" cy="18106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Picture 22" descr="http://www.onson.co.kr/image/logo.gif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067"/>
            <a:stretch/>
          </p:blipFill>
          <p:spPr bwMode="auto">
            <a:xfrm>
              <a:off x="6652744" y="4783627"/>
              <a:ext cx="543022" cy="322257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13089" y="5118740"/>
              <a:ext cx="484781" cy="364967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0" name="Picture 24" descr="㈜무브게임즈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6" r="20704"/>
            <a:stretch/>
          </p:blipFill>
          <p:spPr bwMode="auto">
            <a:xfrm>
              <a:off x="4308223" y="4783628"/>
              <a:ext cx="516648" cy="288230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21" name="Picture 28" descr="http://res.heraldm.com/content/image/2012/09/20/20120920001175_0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7062" y="4763718"/>
              <a:ext cx="825885" cy="211262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20767" y="5251286"/>
              <a:ext cx="665920" cy="23242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Picture 34" descr="미노스데이 로고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47" b="35424"/>
            <a:stretch/>
          </p:blipFill>
          <p:spPr bwMode="auto">
            <a:xfrm>
              <a:off x="6648410" y="5171268"/>
              <a:ext cx="811809" cy="324807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05785" y="4737574"/>
              <a:ext cx="338631" cy="33259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5" name="Picture 40" descr="http://fhlgames.co.kr/kor_n/images/menu_off_01.gif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2" t="11986" r="16423" b="9706"/>
            <a:stretch/>
          </p:blipFill>
          <p:spPr bwMode="auto">
            <a:xfrm>
              <a:off x="5827645" y="5209983"/>
              <a:ext cx="717760" cy="232421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26" name="Picture 42" descr="supernova11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6781" y="4391577"/>
              <a:ext cx="848742" cy="211903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27" name="Picture 44" descr="SK networks service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1299" y="4373712"/>
              <a:ext cx="843752" cy="199123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28" name="Picture 46" descr="G.A.O games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324" y="5287478"/>
              <a:ext cx="816769" cy="172230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29" name="Picture 2" descr="https://fbcdn-profile-a.akamaihd.net/hprofile-ak-xft1/v/t1.0-1/p160x160/1525351_838921259475150_5874263010208520184_n.png?oh=3f1b4813965f3d447a9d781cb0a7eb5d&amp;oe=56450384&amp;__gda__=1447144435_8b09cff0d7bc3b2e108c7d9353281647"/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21" b="32604"/>
            <a:stretch/>
          </p:blipFill>
          <p:spPr bwMode="auto">
            <a:xfrm>
              <a:off x="3491513" y="5126881"/>
              <a:ext cx="677285" cy="338477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30" name="Picture 4" descr="http://file.gamedonga.co.kr/files/2013/05/15/webzen130515.jp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6124" y="3813717"/>
              <a:ext cx="453111" cy="421436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31" name="Picture 6" descr="http://pic2.mofang.com.tw/2015/0709/20150709111946196.jpg"/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78" t="41833" r="19808" b="37450"/>
            <a:stretch/>
          </p:blipFill>
          <p:spPr bwMode="auto">
            <a:xfrm>
              <a:off x="1575716" y="4864336"/>
              <a:ext cx="905073" cy="166560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25" cstate="print"/>
            <a:srcRect r="837" b="3022"/>
            <a:stretch/>
          </p:blipFill>
          <p:spPr>
            <a:xfrm>
              <a:off x="4362836" y="5223539"/>
              <a:ext cx="518804" cy="26016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30912" y="3829489"/>
              <a:ext cx="1124342" cy="41215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4" name="Picture 10" descr="GRAVITY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9787" y="3930016"/>
              <a:ext cx="835557" cy="205389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35" name="Picture 2" descr="http://file.gamejob.co.kr/Co/Logo/GJ_Co_Logo_View.asp?FN=2015%5C8%5CGJ_Co_yjmin1.gif"/>
            <p:cNvPicPr>
              <a:picLocks noChangeAspect="1" noChangeArrowheads="1"/>
            </p:cNvPicPr>
            <p:nvPr/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4424707" y="4373711"/>
              <a:ext cx="800326" cy="28041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6" name="Picture 10" descr="http://file.gamejob.co.kr/Co/Logo/GJ_Co_Logo_View.asp?FN=2012%5C7%5CGJ_Co_masangsoft.JPG"/>
            <p:cNvPicPr>
              <a:picLocks noChangeAspect="1" noChangeArrowheads="1"/>
            </p:cNvPicPr>
            <p:nvPr/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6188127" y="4444053"/>
              <a:ext cx="733592" cy="19430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7" name="Picture 12" descr="http://file.gamejob.co.kr/Co/Logo/GJ_Co_Logo_View.asp?FN=2013%5C10%5CGJ_Co_dryadgames.jpg"/>
            <p:cNvPicPr>
              <a:picLocks noChangeAspect="1" noChangeArrowheads="1"/>
            </p:cNvPicPr>
            <p:nvPr/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4935310" y="4768946"/>
              <a:ext cx="811684" cy="28409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8" name="Picture 20" descr="http://logonoid.com/images/doosan-logo.png"/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9895" y="2468035"/>
              <a:ext cx="623474" cy="294280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39" name="Picture 22" descr="http://www.dsblog.net/attach/201210291351496352.jpg"/>
            <p:cNvPicPr>
              <a:picLocks noChangeAspect="1" noChangeArrowheads="1"/>
            </p:cNvPicPr>
            <p:nvPr/>
          </p:nvPicPr>
          <p:blipFill rotWithShape="1"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" t="13415" r="3482" b="16801"/>
            <a:stretch/>
          </p:blipFill>
          <p:spPr bwMode="auto">
            <a:xfrm>
              <a:off x="5450975" y="2543450"/>
              <a:ext cx="1067965" cy="198180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40" name="Picture 8" descr="http://img1.wikia.nocookie.net/__cb20130316224936/logopedia/images/6/6f/1000px-LG_Electronics.svg.png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9289" y="2486908"/>
              <a:ext cx="1065676" cy="241908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41" name="Picture 4" descr="http://www.orionelevators.com/images/hyundai.png"/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7426" y="2078989"/>
              <a:ext cx="967743" cy="222180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42" name="Picture 14" descr="http://upload.wikimedia.org/wikipedia/en/thumb/2/2d/SK_Telecom_Logo.svg/467px-SK_Telecom_Logo.svg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351" y="1557893"/>
              <a:ext cx="811038" cy="319554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43" name="Picture 24" descr="http://upload.wikimedia.org/wikipedia/commons/thumb/7/74/Asiana_Airlines.svg/250px-Asiana_Airlines.svg.png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5133" y="2004302"/>
              <a:ext cx="1066425" cy="324196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44" name="Picture 2" descr="http://i.imgur.com/dPqqG.png"/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2927" y="1575585"/>
              <a:ext cx="716520" cy="336668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2359159" y="2468034"/>
              <a:ext cx="1114069" cy="30291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2466498" y="2974661"/>
              <a:ext cx="891870" cy="26990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7" name="Picture 4" descr="http://seoulspace.co.kr/wp-content/uploads/2015/10/igaworks.png"/>
            <p:cNvPicPr>
              <a:picLocks noChangeAspect="1" noChangeArrowheads="1"/>
            </p:cNvPicPr>
            <p:nvPr/>
          </p:nvPicPr>
          <p:blipFill rotWithShape="1"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66" t="9531" r="9035" b="8985"/>
            <a:stretch/>
          </p:blipFill>
          <p:spPr bwMode="auto">
            <a:xfrm>
              <a:off x="5564260" y="3483559"/>
              <a:ext cx="766465" cy="212252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48" name="Picture 8" descr="https://upload.wikimedia.org/wikipedia/en/thumb/9/96/S.M._Entertainment_logo.svg/1280px-S.M._Entertainment_logo.svg.png"/>
            <p:cNvPicPr>
              <a:picLocks noChangeAspect="1" noChangeArrowheads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5767" y="3407137"/>
              <a:ext cx="570246" cy="319426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49" name="Picture 12" descr="https://s.zigbang.com/ceo/logo.png"/>
            <p:cNvPicPr>
              <a:picLocks noChangeAspect="1" noChangeArrowheads="1"/>
            </p:cNvPicPr>
            <p:nvPr/>
          </p:nvPicPr>
          <p:blipFill rotWithShape="1"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527"/>
            <a:stretch/>
          </p:blipFill>
          <p:spPr bwMode="auto">
            <a:xfrm>
              <a:off x="3110536" y="3481473"/>
              <a:ext cx="692588" cy="274853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50" name="Picture 6" descr="http://www.fashionbiz.co.kr/images/TN/AR/%ED%95%9C%EC%84%AC_CI_200.JPG"/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2433" y="2080967"/>
              <a:ext cx="837201" cy="322323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51" name="Picture 8" descr="File:KFC Logo.png"/>
            <p:cNvPicPr>
              <a:picLocks noChangeAspect="1" noChangeArrowheads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8670" y="3326399"/>
              <a:ext cx="475277" cy="408722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7530621" y="1664617"/>
              <a:ext cx="820396" cy="26224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3" name="Picture 2" descr="http://www.inspiredsteps.org/uploads/images/1380696462-kookminuniversity.png"/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1914" y="3443889"/>
              <a:ext cx="800663" cy="296845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54" name="Picture 4" descr="http://large.stanford.edu/history/kaist/photos/history/images/kaistbig.gif"/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4301" y="3443889"/>
              <a:ext cx="656789" cy="296845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55" name="Picture 4" descr="http://www.speconomy.com/human/hd_imgview.html?file=3.dat&amp;dnfile=3.jpg"/>
            <p:cNvPicPr>
              <a:picLocks noChangeAspect="1" noChangeArrowheads="1"/>
            </p:cNvPicPr>
            <p:nvPr/>
          </p:nvPicPr>
          <p:blipFill>
            <a:blip r:embed="rId48"/>
            <a:srcRect/>
            <a:stretch>
              <a:fillRect/>
            </a:stretch>
          </p:blipFill>
          <p:spPr bwMode="auto">
            <a:xfrm>
              <a:off x="3922412" y="2045470"/>
              <a:ext cx="1087134" cy="3194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6" name="Picture 6" descr="http://www.afreeca.com/images/main_new/logo.gif"/>
            <p:cNvPicPr>
              <a:picLocks noChangeAspect="1" noChangeArrowheads="1"/>
            </p:cNvPicPr>
            <p:nvPr/>
          </p:nvPicPr>
          <p:blipFill>
            <a:blip r:embed="rId49"/>
            <a:srcRect/>
            <a:stretch>
              <a:fillRect/>
            </a:stretch>
          </p:blipFill>
          <p:spPr bwMode="auto">
            <a:xfrm>
              <a:off x="1554983" y="2881020"/>
              <a:ext cx="857846" cy="39777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7" name="Picture 8" descr="http://octocamvision.com/wp-content/uploads/2014/11/nike.jpg"/>
            <p:cNvPicPr>
              <a:picLocks noChangeAspect="1" noChangeArrowheads="1"/>
            </p:cNvPicPr>
            <p:nvPr/>
          </p:nvPicPr>
          <p:blipFill>
            <a:blip r:embed="rId50"/>
            <a:srcRect t="17010" b="22905"/>
            <a:stretch>
              <a:fillRect/>
            </a:stretch>
          </p:blipFill>
          <p:spPr bwMode="auto">
            <a:xfrm>
              <a:off x="4259271" y="2880495"/>
              <a:ext cx="622369" cy="373947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8" name="Picture 10" descr="http://www.bikerslab.com/data/geditor/1109/%5b5%5dheadline.jpg"/>
            <p:cNvPicPr>
              <a:picLocks noChangeAspect="1" noChangeArrowheads="1"/>
            </p:cNvPicPr>
            <p:nvPr/>
          </p:nvPicPr>
          <p:blipFill>
            <a:blip r:embed="rId51"/>
            <a:srcRect t="6837" b="20694"/>
            <a:stretch>
              <a:fillRect/>
            </a:stretch>
          </p:blipFill>
          <p:spPr bwMode="auto">
            <a:xfrm>
              <a:off x="5014838" y="1967646"/>
              <a:ext cx="779595" cy="373947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9" name="Picture 12" descr="http://image.newstomato.com/newsimg/2013/2/20/336341/1.jpg"/>
            <p:cNvPicPr>
              <a:picLocks noChangeAspect="1" noChangeArrowheads="1"/>
            </p:cNvPicPr>
            <p:nvPr/>
          </p:nvPicPr>
          <p:blipFill>
            <a:blip r:embed="rId52"/>
            <a:srcRect/>
            <a:stretch>
              <a:fillRect/>
            </a:stretch>
          </p:blipFill>
          <p:spPr bwMode="auto">
            <a:xfrm>
              <a:off x="4935310" y="2881020"/>
              <a:ext cx="795643" cy="31593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0" name="Picture 16" descr="http://www.encar.com/images/common/icon/brand_logo_400x400.jpg"/>
            <p:cNvPicPr>
              <a:picLocks noChangeAspect="1" noChangeArrowheads="1"/>
            </p:cNvPicPr>
            <p:nvPr/>
          </p:nvPicPr>
          <p:blipFill>
            <a:blip r:embed="rId53"/>
            <a:srcRect t="22686" b="26394"/>
            <a:stretch>
              <a:fillRect/>
            </a:stretch>
          </p:blipFill>
          <p:spPr bwMode="auto">
            <a:xfrm>
              <a:off x="6833144" y="1579526"/>
              <a:ext cx="645387" cy="32863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1" name="Picture 18" descr="Cheil Worldwide logo"/>
            <p:cNvPicPr>
              <a:picLocks noChangeAspect="1" noChangeArrowheads="1"/>
            </p:cNvPicPr>
            <p:nvPr/>
          </p:nvPicPr>
          <p:blipFill>
            <a:blip r:embed="rId54"/>
            <a:srcRect/>
            <a:stretch>
              <a:fillRect/>
            </a:stretch>
          </p:blipFill>
          <p:spPr bwMode="auto">
            <a:xfrm>
              <a:off x="5829140" y="3022149"/>
              <a:ext cx="527687" cy="16390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2" name="Picture 24" descr="http://wktvusa.com/wp-content/uploads/2012/08/KBS-logo.jpg"/>
            <p:cNvPicPr>
              <a:picLocks noChangeAspect="1" noChangeArrowheads="1"/>
            </p:cNvPicPr>
            <p:nvPr/>
          </p:nvPicPr>
          <p:blipFill>
            <a:blip r:embed="rId55"/>
            <a:srcRect/>
            <a:stretch>
              <a:fillRect/>
            </a:stretch>
          </p:blipFill>
          <p:spPr bwMode="auto">
            <a:xfrm>
              <a:off x="1591627" y="2382364"/>
              <a:ext cx="775711" cy="43633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3" name="Picture 26" descr="http://image.itdonga.com/files/2015/04/14/111.jpg"/>
            <p:cNvPicPr>
              <a:picLocks noChangeAspect="1" noChangeArrowheads="1"/>
            </p:cNvPicPr>
            <p:nvPr/>
          </p:nvPicPr>
          <p:blipFill>
            <a:blip r:embed="rId56"/>
            <a:srcRect/>
            <a:stretch>
              <a:fillRect/>
            </a:stretch>
          </p:blipFill>
          <p:spPr bwMode="auto">
            <a:xfrm>
              <a:off x="7094872" y="2951218"/>
              <a:ext cx="876922" cy="2499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4" name="Picture 28" descr="http://www.allthatspeaker.com/data/file/calendar/3034620843_JmIylG6d_3034620843_7tITc4SR_lottecom.jpg"/>
            <p:cNvPicPr>
              <a:picLocks noChangeAspect="1" noChangeArrowheads="1"/>
            </p:cNvPicPr>
            <p:nvPr/>
          </p:nvPicPr>
          <p:blipFill>
            <a:blip r:embed="rId57"/>
            <a:srcRect/>
            <a:stretch>
              <a:fillRect/>
            </a:stretch>
          </p:blipFill>
          <p:spPr bwMode="auto">
            <a:xfrm>
              <a:off x="1563801" y="1666945"/>
              <a:ext cx="1065526" cy="28225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5" name="Picture 30" descr="http://img.newspim.com/content/image/2012/02/14/20120214000052_0.jpg"/>
            <p:cNvPicPr>
              <a:picLocks noChangeAspect="1" noChangeArrowheads="1"/>
            </p:cNvPicPr>
            <p:nvPr/>
          </p:nvPicPr>
          <p:blipFill>
            <a:blip r:embed="rId58"/>
            <a:srcRect/>
            <a:stretch>
              <a:fillRect/>
            </a:stretch>
          </p:blipFill>
          <p:spPr bwMode="auto">
            <a:xfrm>
              <a:off x="2654367" y="1678854"/>
              <a:ext cx="975067" cy="223857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6" name="Picture 2" descr="http://besuccess.com/wp-content/uploads/2014/02/%EC%9A%B0%EC%95%84%ED%95%9C%ED%98%95%EC%A0%9C%EB%93%A4_%EB%A1%9C%EA%B3%A0%ED%83%80%EC%9E%85.jpg.jpg"/>
            <p:cNvPicPr>
              <a:picLocks noChangeAspect="1" noChangeArrowheads="1"/>
            </p:cNvPicPr>
            <p:nvPr/>
          </p:nvPicPr>
          <p:blipFill rotWithShape="1"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33" b="15632"/>
            <a:stretch/>
          </p:blipFill>
          <p:spPr bwMode="auto">
            <a:xfrm>
              <a:off x="1578231" y="3191632"/>
              <a:ext cx="512579" cy="446061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67" name="Picture 2" descr="http://newsroom.etomato.com/userfiles/28$1$ss%20logo.jpg"/>
            <p:cNvPicPr>
              <a:picLocks noChangeAspect="1" noChangeArrowheads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8252" y="2474402"/>
              <a:ext cx="853239" cy="319087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68" name="Picture 6" descr="http://traklin.com/wp-content/uploads/2012/09/LSIS_signature.jpeg"/>
            <p:cNvPicPr>
              <a:picLocks noChangeAspect="1" noChangeArrowheads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1754" y="2947051"/>
              <a:ext cx="779426" cy="259443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69" name="Picture 2" descr="Bg spcCi.jpg"/>
            <p:cNvPicPr>
              <a:picLocks noChangeAspect="1" noChangeArrowheads="1"/>
            </p:cNvPicPr>
            <p:nvPr/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3129" y="2824734"/>
              <a:ext cx="432999" cy="415679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6055999" y="1556792"/>
              <a:ext cx="707698" cy="33699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3645255" y="1674937"/>
              <a:ext cx="751379" cy="33789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2" name="Picture 20" descr="https://dispatch.cdnser.be/asset/images/logo.png"/>
            <p:cNvPicPr>
              <a:picLocks noChangeAspect="1" noChangeArrowheads="1"/>
            </p:cNvPicPr>
            <p:nvPr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9372" y="3525033"/>
              <a:ext cx="853007" cy="242287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73" name="Picture 2" descr="이랜드에 대한 이미지 검색결과"/>
            <p:cNvPicPr>
              <a:picLocks noChangeAspect="1" noChangeArrowheads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627" y="2002929"/>
              <a:ext cx="1280669" cy="391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" name="TextBox 75"/>
          <p:cNvSpPr txBox="1"/>
          <p:nvPr/>
        </p:nvSpPr>
        <p:spPr>
          <a:xfrm>
            <a:off x="460675" y="188913"/>
            <a:ext cx="8992887" cy="468312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altLang="ko-KR" b="1" dirty="0" smtClean="0">
                <a:latin typeface="+mn-ea"/>
              </a:rPr>
              <a:t>I. AWS / </a:t>
            </a:r>
            <a:r>
              <a:rPr lang="ko-KR" altLang="en-US" b="1" smtClean="0">
                <a:latin typeface="+mn-ea"/>
              </a:rPr>
              <a:t>메가존 소개 </a:t>
            </a:r>
            <a:r>
              <a:rPr lang="en-US" altLang="ko-KR" sz="1600" b="1" dirty="0" smtClean="0">
                <a:latin typeface="+mn-ea"/>
              </a:rPr>
              <a:t>▷ </a:t>
            </a:r>
            <a:r>
              <a:rPr lang="ko-KR" altLang="en-US" sz="1600" b="1" smtClean="0">
                <a:latin typeface="+mn-ea"/>
              </a:rPr>
              <a:t>메가존 주요 고객사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724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8257" y="1532127"/>
            <a:ext cx="8420100" cy="1106686"/>
          </a:xfrm>
        </p:spPr>
        <p:txBody>
          <a:bodyPr/>
          <a:lstStyle/>
          <a:p>
            <a:pPr lvl="0" algn="ctr"/>
            <a:r>
              <a:rPr lang="en-US" altLang="ko-KR" sz="3900" dirty="0" smtClean="0">
                <a:latin typeface="+mj-ea"/>
              </a:rPr>
              <a:t>II. Amazon </a:t>
            </a:r>
            <a:r>
              <a:rPr lang="en-US" altLang="ko-KR" sz="3900" dirty="0" err="1" smtClean="0">
                <a:latin typeface="+mj-ea"/>
              </a:rPr>
              <a:t>CloudFront</a:t>
            </a:r>
            <a:r>
              <a:rPr lang="en-US" altLang="ko-KR" sz="3900" dirty="0" smtClean="0">
                <a:latin typeface="+mj-ea"/>
              </a:rPr>
              <a:t> </a:t>
            </a:r>
            <a:br>
              <a:rPr lang="en-US" altLang="ko-KR" sz="3900" dirty="0" smtClean="0">
                <a:latin typeface="+mj-ea"/>
              </a:rPr>
            </a:br>
            <a:r>
              <a:rPr lang="en-US" altLang="ko-KR" sz="3200" dirty="0" smtClean="0">
                <a:latin typeface="+mj-ea"/>
              </a:rPr>
              <a:t>(Amazon</a:t>
            </a:r>
            <a:r>
              <a:rPr lang="ko-KR" altLang="en-US" sz="3200" smtClean="0">
                <a:latin typeface="+mj-ea"/>
              </a:rPr>
              <a:t>의 </a:t>
            </a:r>
            <a:r>
              <a:rPr lang="en-US" altLang="ko-KR" sz="3200" dirty="0" smtClean="0">
                <a:latin typeface="+mj-ea"/>
              </a:rPr>
              <a:t>CDN </a:t>
            </a:r>
            <a:r>
              <a:rPr lang="ko-KR" altLang="en-US" sz="3200" smtClean="0">
                <a:latin typeface="+mj-ea"/>
              </a:rPr>
              <a:t>서비스</a:t>
            </a:r>
            <a:r>
              <a:rPr lang="en-US" altLang="ko-KR" sz="3200" dirty="0" smtClean="0">
                <a:latin typeface="+mj-ea"/>
              </a:rPr>
              <a:t>)</a:t>
            </a:r>
            <a:endParaRPr kumimoji="1" lang="ja-JP" altLang="en-US" sz="3200" dirty="0">
              <a:latin typeface="+mj-ea"/>
            </a:endParaRPr>
          </a:p>
        </p:txBody>
      </p:sp>
      <p:pic>
        <p:nvPicPr>
          <p:cNvPr id="5" name="Picture 7" descr="CloudFro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10" y="3381763"/>
            <a:ext cx="1567074" cy="1464168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713387" y="3381763"/>
            <a:ext cx="3359150" cy="14668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90570">
              <a:spcBef>
                <a:spcPts val="0"/>
              </a:spcBef>
              <a:buClr>
                <a:schemeClr val="accent1"/>
              </a:buClr>
              <a:buFont typeface="Wingdings" charset="2"/>
              <a:buChar char="p"/>
              <a:defRPr/>
            </a:pP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캐싱</a:t>
            </a:r>
            <a:endParaRPr lang="en-US" altLang="ko-KR" sz="1400" dirty="0" smtClean="0"/>
          </a:p>
          <a:p>
            <a:pPr defTabSz="990570">
              <a:spcBef>
                <a:spcPts val="0"/>
              </a:spcBef>
              <a:buClr>
                <a:schemeClr val="accent1"/>
              </a:buClr>
              <a:buFont typeface="Wingdings" charset="2"/>
              <a:buChar char="p"/>
              <a:defRPr/>
            </a:pPr>
            <a:endParaRPr lang="en-US" sz="1400" dirty="0" smtClean="0"/>
          </a:p>
          <a:p>
            <a:pPr defTabSz="990570">
              <a:spcBef>
                <a:spcPts val="0"/>
              </a:spcBef>
              <a:buClr>
                <a:schemeClr val="accent1"/>
              </a:buClr>
              <a:buFont typeface="Wingdings" charset="2"/>
              <a:buChar char="p"/>
              <a:defRPr/>
            </a:pPr>
            <a:r>
              <a:rPr lang="en-US" sz="1400" dirty="0" smtClean="0"/>
              <a:t> HTTPS</a:t>
            </a:r>
          </a:p>
          <a:p>
            <a:pPr marL="0" indent="0" defTabSz="99057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/>
            </a:pP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</a:p>
          <a:p>
            <a:pPr defTabSz="990570">
              <a:spcBef>
                <a:spcPts val="0"/>
              </a:spcBef>
              <a:buClr>
                <a:schemeClr val="accent1"/>
              </a:buClr>
              <a:buFont typeface="Wingdings" charset="2"/>
              <a:buChar char="p"/>
              <a:defRPr/>
            </a:pP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다이나믹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콘텐츠</a:t>
            </a:r>
            <a:r>
              <a:rPr lang="ko-KR" altLang="en-US" sz="1400" dirty="0" smtClean="0"/>
              <a:t> 가속 </a:t>
            </a:r>
            <a:r>
              <a:rPr lang="en-US" altLang="ko-KR" sz="1400" dirty="0" smtClean="0"/>
              <a:t>with AWS</a:t>
            </a:r>
            <a:r>
              <a:rPr lang="ko-KR" altLang="en-US" sz="1400" dirty="0" err="1" smtClean="0"/>
              <a:t>백본</a:t>
            </a:r>
            <a:endParaRPr lang="en-US" altLang="ko-KR" sz="1400" dirty="0" smtClean="0"/>
          </a:p>
          <a:p>
            <a:pPr defTabSz="990570">
              <a:spcBef>
                <a:spcPts val="0"/>
              </a:spcBef>
              <a:buClr>
                <a:schemeClr val="accent1"/>
              </a:buClr>
              <a:buFont typeface="Wingdings" charset="2"/>
              <a:buChar char="p"/>
              <a:defRPr/>
            </a:pPr>
            <a:endParaRPr lang="en-US" altLang="ko-KR" sz="1400" dirty="0" smtClean="0"/>
          </a:p>
          <a:p>
            <a:pPr defTabSz="990570">
              <a:spcBef>
                <a:spcPts val="0"/>
              </a:spcBef>
              <a:buClr>
                <a:schemeClr val="accent1"/>
              </a:buClr>
              <a:buFont typeface="Wingdings" charset="2"/>
              <a:buChar char="p"/>
              <a:defRPr/>
            </a:pPr>
            <a:r>
              <a:rPr lang="en-US" sz="1400" dirty="0" smtClean="0"/>
              <a:t> DDoS </a:t>
            </a:r>
            <a:r>
              <a:rPr lang="ko-KR" altLang="en-US" sz="1400" dirty="0" smtClean="0"/>
              <a:t>방어</a:t>
            </a:r>
            <a:r>
              <a:rPr lang="en-US" altLang="ko-KR" sz="1200" dirty="0" smtClean="0"/>
              <a:t>(L3/L4 </a:t>
            </a:r>
            <a:r>
              <a:rPr lang="ko-KR" altLang="en-US" sz="1200" dirty="0" smtClean="0"/>
              <a:t>볼륨공격 </a:t>
            </a:r>
            <a:r>
              <a:rPr lang="ko-KR" altLang="en-US" sz="1200" dirty="0" err="1" smtClean="0"/>
              <a:t>인라인방어</a:t>
            </a:r>
            <a:r>
              <a:rPr lang="en-US" altLang="ko-KR" sz="1200" dirty="0" smtClean="0"/>
              <a:t>)</a:t>
            </a:r>
            <a:endParaRPr lang="en-US" sz="1400" dirty="0" smtClean="0"/>
          </a:p>
          <a:p>
            <a:pPr defTabSz="99057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Wingdings" charset="2"/>
              <a:buChar char="p"/>
              <a:defRPr/>
            </a:pPr>
            <a:endParaRPr lang="en-US" altLang="ko-KR" sz="1050" dirty="0" smtClean="0"/>
          </a:p>
          <a:p>
            <a:pPr defTabSz="99057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Wingdings" charset="2"/>
              <a:buChar char="p"/>
              <a:defRPr/>
            </a:pPr>
            <a:endParaRPr lang="en-US" altLang="ko-KR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48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24882</TotalTime>
  <Words>1762</Words>
  <Application>Microsoft Office PowerPoint</Application>
  <PresentationFormat>A4 용지(210x297mm)</PresentationFormat>
  <Paragraphs>426</Paragraphs>
  <Slides>29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9" baseType="lpstr">
      <vt:lpstr>Avenir Heavy</vt:lpstr>
      <vt:lpstr>Avenir LT Std 65 Medium</vt:lpstr>
      <vt:lpstr>Helvetica Light</vt:lpstr>
      <vt:lpstr>Helvetica Neue</vt:lpstr>
      <vt:lpstr>Helvetica Neue Light</vt:lpstr>
      <vt:lpstr>Meiryo</vt:lpstr>
      <vt:lpstr>Meiryo</vt:lpstr>
      <vt:lpstr>Meiryo UI</vt:lpstr>
      <vt:lpstr>ＭＳ Ｐゴシック</vt:lpstr>
      <vt:lpstr>Noto Sans Symbols</vt:lpstr>
      <vt:lpstr>맑은 고딕</vt:lpstr>
      <vt:lpstr>맑은 고딕</vt:lpstr>
      <vt:lpstr>Arial</vt:lpstr>
      <vt:lpstr>Calibri</vt:lpstr>
      <vt:lpstr>Calibri Light</vt:lpstr>
      <vt:lpstr>Candara</vt:lpstr>
      <vt:lpstr>Tahoma</vt:lpstr>
      <vt:lpstr>Times New Roman</vt:lpstr>
      <vt:lpstr>Wingdings</vt:lpstr>
      <vt:lpstr>Office 테마</vt:lpstr>
      <vt:lpstr>PowerPoint 프레젠테이션</vt:lpstr>
      <vt:lpstr>PowerPoint 프레젠테이션</vt:lpstr>
      <vt:lpstr>I. AWS / 메가존 소개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II. Amazon CloudFront  (Amazon의 CDN 서비스)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Reference Architecture: Overview – Media/Entertainment Streaming in Front of Your Origin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Reference Architecture:  Application Protection AWS WAF Security Automations with Lambda, API Gateway, S3, and CloudWatch</vt:lpstr>
      <vt:lpstr>PowerPoint 프레젠테이션</vt:lpstr>
      <vt:lpstr>III. 방송통신대학교  CDN 환경 검토</vt:lpstr>
      <vt:lpstr>CDN 구성 변경시 고려사항 및  클라우드 전환 효과</vt:lpstr>
      <vt:lpstr>PowerPoint 프레젠테이션</vt:lpstr>
      <vt:lpstr>PowerPoint 프레젠테이션</vt:lpstr>
      <vt:lpstr>방송통신대학교 CDN 클라우드 제언 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이동한</dc:creator>
  <cp:lastModifiedBy>Windows User</cp:lastModifiedBy>
  <cp:revision>1865</cp:revision>
  <cp:lastPrinted>2017-09-27T06:21:57Z</cp:lastPrinted>
  <dcterms:created xsi:type="dcterms:W3CDTF">2016-05-31T06:14:27Z</dcterms:created>
  <dcterms:modified xsi:type="dcterms:W3CDTF">2017-10-23T03:34:00Z</dcterms:modified>
</cp:coreProperties>
</file>